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2" r:id="rId2"/>
    <p:sldId id="332" r:id="rId3"/>
    <p:sldId id="259" r:id="rId4"/>
    <p:sldId id="368" r:id="rId5"/>
    <p:sldId id="330" r:id="rId6"/>
    <p:sldId id="323" r:id="rId7"/>
    <p:sldId id="334" r:id="rId8"/>
    <p:sldId id="339" r:id="rId9"/>
    <p:sldId id="348" r:id="rId10"/>
    <p:sldId id="370" r:id="rId11"/>
    <p:sldId id="371" r:id="rId12"/>
    <p:sldId id="329" r:id="rId13"/>
    <p:sldId id="363" r:id="rId14"/>
    <p:sldId id="336" r:id="rId15"/>
    <p:sldId id="337" r:id="rId16"/>
    <p:sldId id="346" r:id="rId17"/>
    <p:sldId id="345" r:id="rId18"/>
    <p:sldId id="349" r:id="rId19"/>
    <p:sldId id="347" r:id="rId20"/>
    <p:sldId id="365" r:id="rId21"/>
    <p:sldId id="356" r:id="rId22"/>
    <p:sldId id="359" r:id="rId23"/>
    <p:sldId id="360" r:id="rId24"/>
    <p:sldId id="361" r:id="rId25"/>
    <p:sldId id="362" r:id="rId26"/>
    <p:sldId id="366" r:id="rId27"/>
    <p:sldId id="357" r:id="rId28"/>
    <p:sldId id="350" r:id="rId29"/>
    <p:sldId id="353" r:id="rId30"/>
    <p:sldId id="355" r:id="rId31"/>
    <p:sldId id="369" r:id="rId32"/>
    <p:sldId id="354" r:id="rId33"/>
    <p:sldId id="372" r:id="rId34"/>
    <p:sldId id="331" r:id="rId35"/>
    <p:sldId id="296" r:id="rId36"/>
    <p:sldId id="297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Eras Bold ITC" panose="020B0907030504020204" pitchFamily="34" charset="0"/>
      <p:regular r:id="rId46"/>
    </p:embeddedFont>
    <p:embeddedFont>
      <p:font typeface="나눔바른고딕" panose="020B0603020101020101" pitchFamily="50" charset="-127"/>
      <p:regular r:id="rId47"/>
      <p:bold r:id="rId48"/>
    </p:embeddedFont>
    <p:embeddedFont>
      <p:font typeface="나눔스퀘어_ac" panose="020B0600000101010101" pitchFamily="50" charset="-127"/>
      <p:regular r:id="rId49"/>
    </p:embeddedFont>
    <p:embeddedFont>
      <p:font typeface="나눔스퀘어_ac Bold" panose="020B0600000101010101" pitchFamily="50" charset="-127"/>
      <p:bold r:id="rId50"/>
    </p:embeddedFont>
    <p:embeddedFont>
      <p:font typeface="나눔스퀘어_ac ExtraBold" panose="020B0600000101010101" pitchFamily="50" charset="-127"/>
      <p:bold r:id="rId51"/>
    </p:embeddedFont>
    <p:embeddedFont>
      <p:font typeface="더페이스샵 잉크립퀴드체" panose="03050503000000000000" pitchFamily="66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맑은 고딕" panose="020B0503020000020004" pitchFamily="50" charset="-127"/>
      <p:regular r:id="rId53"/>
      <p:bold r:id="rId54"/>
    </p:embeddedFont>
    <p:embeddedFont>
      <p:font typeface="에스코어 드림 5 Medium" panose="020B0503030302020204" pitchFamily="34" charset="-127"/>
      <p:regular r:id="rId55"/>
    </p:embeddedFont>
    <p:embeddedFont>
      <p:font typeface="에스코어 드림 7 ExtraBold" panose="020B0803030302020204" pitchFamily="34" charset="-127"/>
      <p:bold r:id="rId56"/>
    </p:embeddedFont>
    <p:embeddedFont>
      <p:font typeface="휴먼매직체" panose="02030504000101010101" pitchFamily="18" charset="-127"/>
      <p:regular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e69211dcf7c30c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1251C"/>
    <a:srgbClr val="C09754"/>
    <a:srgbClr val="CBA973"/>
    <a:srgbClr val="BB9049"/>
    <a:srgbClr val="D9C099"/>
    <a:srgbClr val="BB9466"/>
    <a:srgbClr val="FEA757"/>
    <a:srgbClr val="6DBAF3"/>
    <a:srgbClr val="844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7" autoAdjust="0"/>
    <p:restoredTop sz="94792" autoAdjust="0"/>
  </p:normalViewPr>
  <p:slideViewPr>
    <p:cSldViewPr>
      <p:cViewPr varScale="1">
        <p:scale>
          <a:sx n="114" d="100"/>
          <a:sy n="114" d="100"/>
        </p:scale>
        <p:origin x="146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32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203848" y="1700808"/>
            <a:ext cx="5328592" cy="158301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2033"/>
            <a:ext cx="644022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340768"/>
            <a:ext cx="8619317" cy="5025702"/>
          </a:xfrm>
        </p:spPr>
        <p:txBody>
          <a:bodyPr/>
          <a:lstStyle>
            <a:lvl1pPr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528" y="108165"/>
            <a:ext cx="644022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125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23528" y="1340768"/>
            <a:ext cx="8619317" cy="5025702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788024" y="882924"/>
            <a:ext cx="4032448" cy="24740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3125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203848" y="1636953"/>
            <a:ext cx="5328592" cy="1583014"/>
          </a:xfrm>
        </p:spPr>
        <p:txBody>
          <a:bodyPr/>
          <a:lstStyle/>
          <a:p>
            <a:r>
              <a:rPr lang="ko-KR" altLang="en-US" sz="5400" dirty="0">
                <a:solidFill>
                  <a:srgbClr val="31251C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 홀로</a:t>
            </a:r>
            <a:r>
              <a:rPr lang="en-US" altLang="ko-KR" sz="5400" dirty="0">
                <a:solidFill>
                  <a:srgbClr val="31251C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br>
              <a:rPr lang="en-US" altLang="ko-KR" sz="5400" dirty="0">
                <a:solidFill>
                  <a:srgbClr val="31251C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5400" b="1" dirty="0">
                <a:solidFill>
                  <a:srgbClr val="BB9466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산다</a:t>
            </a:r>
            <a:endParaRPr lang="ko-KR" altLang="en-US" sz="5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0112" y="4066985"/>
            <a:ext cx="2952328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TEAM </a:t>
            </a:r>
            <a:r>
              <a:rPr kumimoji="1" lang="ko-KR" altLang="en-US" sz="1300" dirty="0" err="1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촉한</a:t>
            </a:r>
            <a:endParaRPr kumimoji="1" lang="en-US" altLang="ko-KR" sz="1300" dirty="0">
              <a:solidFill>
                <a:schemeClr val="tx1">
                  <a:lumMod val="85000"/>
                  <a:lumOff val="15000"/>
                  <a:alpha val="6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DA6D65-F304-428A-85F2-50139AE0AA16}"/>
              </a:ext>
            </a:extLst>
          </p:cNvPr>
          <p:cNvSpPr/>
          <p:nvPr/>
        </p:nvSpPr>
        <p:spPr>
          <a:xfrm>
            <a:off x="5580112" y="4359373"/>
            <a:ext cx="2952328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이승현</a:t>
            </a: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err="1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김건국</a:t>
            </a: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err="1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최해용</a:t>
            </a: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err="1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이대건</a:t>
            </a:r>
            <a:endParaRPr kumimoji="1" lang="en-US" altLang="ko-KR" sz="1300" dirty="0">
              <a:solidFill>
                <a:schemeClr val="tx1">
                  <a:lumMod val="85000"/>
                  <a:lumOff val="15000"/>
                  <a:alpha val="6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들어가기 앞서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주거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선택시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고려사항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722F266-B9C5-4BED-8A92-16F48D0E7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5" y="1916832"/>
            <a:ext cx="7361698" cy="44637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6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12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들어가기 앞서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워드클라우드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A7B105-77E5-414F-91C9-6101CDBAF6FB}"/>
              </a:ext>
            </a:extLst>
          </p:cNvPr>
          <p:cNvSpPr txBox="1"/>
          <p:nvPr/>
        </p:nvSpPr>
        <p:spPr>
          <a:xfrm>
            <a:off x="4804744" y="1729006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전세 </a:t>
            </a:r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워드클라우드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사각형: 잘린 한쪽 모서리 53">
            <a:extLst>
              <a:ext uri="{FF2B5EF4-FFF2-40B4-BE49-F238E27FC236}">
                <a16:creationId xmlns:a16="http://schemas.microsoft.com/office/drawing/2014/main" id="{469D210A-DDFE-4549-88F2-9F9864487282}"/>
              </a:ext>
            </a:extLst>
          </p:cNvPr>
          <p:cNvSpPr/>
          <p:nvPr/>
        </p:nvSpPr>
        <p:spPr>
          <a:xfrm>
            <a:off x="4985957" y="1840326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26D9C55-290E-45D8-89C6-D8C228C72912}"/>
              </a:ext>
            </a:extLst>
          </p:cNvPr>
          <p:cNvSpPr/>
          <p:nvPr/>
        </p:nvSpPr>
        <p:spPr>
          <a:xfrm>
            <a:off x="4985957" y="1843871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B9AD62-EBA9-46F4-88F1-AEDEC4C8D311}"/>
              </a:ext>
            </a:extLst>
          </p:cNvPr>
          <p:cNvSpPr txBox="1"/>
          <p:nvPr/>
        </p:nvSpPr>
        <p:spPr>
          <a:xfrm>
            <a:off x="323528" y="1735343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월세 </a:t>
            </a:r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워드클라우드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사각형: 잘린 한쪽 모서리 53">
            <a:extLst>
              <a:ext uri="{FF2B5EF4-FFF2-40B4-BE49-F238E27FC236}">
                <a16:creationId xmlns:a16="http://schemas.microsoft.com/office/drawing/2014/main" id="{57E2C06A-629B-423D-8889-D3FB3DA62692}"/>
              </a:ext>
            </a:extLst>
          </p:cNvPr>
          <p:cNvSpPr/>
          <p:nvPr/>
        </p:nvSpPr>
        <p:spPr>
          <a:xfrm>
            <a:off x="504741" y="184666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29A6B5F6-E3D5-4676-B006-1B1D53E14976}"/>
              </a:ext>
            </a:extLst>
          </p:cNvPr>
          <p:cNvSpPr/>
          <p:nvPr/>
        </p:nvSpPr>
        <p:spPr>
          <a:xfrm>
            <a:off x="504741" y="185020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F6B1A-3A98-49C2-AD96-91368E926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1" y="2355454"/>
            <a:ext cx="4326807" cy="32434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3A2E30-F744-450D-B4C9-D770B681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74" y="2353988"/>
            <a:ext cx="4279408" cy="324487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855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375783"/>
            <a:chOff x="3155542" y="2925375"/>
            <a:chExt cx="2808312" cy="1375783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1</a:t>
              </a: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인가구에 대한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탐색적 분석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51720" y="5085184"/>
            <a:ext cx="6008382" cy="1236621"/>
            <a:chOff x="1835696" y="5085184"/>
            <a:chExt cx="6008382" cy="1236621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1236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1</a:t>
              </a:r>
              <a:r>
                <a:rPr kumimoji="1" lang="ko-KR" altLang="en-US" sz="1300" dirty="0" err="1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인가구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총 데이터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1</a:t>
              </a:r>
              <a:r>
                <a:rPr kumimoji="1" lang="ko-KR" altLang="en-US" sz="1300" dirty="0" err="1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인가구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그래프화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나이별 통계 그래프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834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성별 인구수정리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지역구별 인구수정리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434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E3E0817-5451-4449-8A14-DA2EBE920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3" y="1715300"/>
            <a:ext cx="8272053" cy="47107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데이터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10" name="직사각형 4">
            <a:extLst>
              <a:ext uri="{FF2B5EF4-FFF2-40B4-BE49-F238E27FC236}">
                <a16:creationId xmlns:a16="http://schemas.microsoft.com/office/drawing/2014/main" id="{62DDC628-1BFF-44AB-A86C-02BACE7786E7}"/>
              </a:ext>
            </a:extLst>
          </p:cNvPr>
          <p:cNvSpPr/>
          <p:nvPr/>
        </p:nvSpPr>
        <p:spPr>
          <a:xfrm>
            <a:off x="404403" y="1715300"/>
            <a:ext cx="151674" cy="151674"/>
          </a:xfrm>
          <a:custGeom>
            <a:avLst/>
            <a:gdLst>
              <a:gd name="connsiteX0" fmla="*/ 0 w 512064"/>
              <a:gd name="connsiteY0" fmla="*/ 0 h 512064"/>
              <a:gd name="connsiteX1" fmla="*/ 512064 w 512064"/>
              <a:gd name="connsiteY1" fmla="*/ 0 h 512064"/>
              <a:gd name="connsiteX2" fmla="*/ 512064 w 512064"/>
              <a:gd name="connsiteY2" fmla="*/ 512064 h 512064"/>
              <a:gd name="connsiteX3" fmla="*/ 0 w 512064"/>
              <a:gd name="connsiteY3" fmla="*/ 512064 h 512064"/>
              <a:gd name="connsiteX4" fmla="*/ 0 w 512064"/>
              <a:gd name="connsiteY4" fmla="*/ 0 h 512064"/>
              <a:gd name="connsiteX0" fmla="*/ 512064 w 603504"/>
              <a:gd name="connsiteY0" fmla="*/ 512064 h 603504"/>
              <a:gd name="connsiteX1" fmla="*/ 0 w 603504"/>
              <a:gd name="connsiteY1" fmla="*/ 512064 h 603504"/>
              <a:gd name="connsiteX2" fmla="*/ 0 w 603504"/>
              <a:gd name="connsiteY2" fmla="*/ 0 h 603504"/>
              <a:gd name="connsiteX3" fmla="*/ 512064 w 603504"/>
              <a:gd name="connsiteY3" fmla="*/ 0 h 603504"/>
              <a:gd name="connsiteX4" fmla="*/ 603504 w 603504"/>
              <a:gd name="connsiteY4" fmla="*/ 603504 h 603504"/>
              <a:gd name="connsiteX0" fmla="*/ 512064 w 512064"/>
              <a:gd name="connsiteY0" fmla="*/ 512064 h 512064"/>
              <a:gd name="connsiteX1" fmla="*/ 0 w 512064"/>
              <a:gd name="connsiteY1" fmla="*/ 512064 h 512064"/>
              <a:gd name="connsiteX2" fmla="*/ 0 w 512064"/>
              <a:gd name="connsiteY2" fmla="*/ 0 h 512064"/>
              <a:gd name="connsiteX3" fmla="*/ 512064 w 512064"/>
              <a:gd name="connsiteY3" fmla="*/ 0 h 512064"/>
              <a:gd name="connsiteX0" fmla="*/ 0 w 512064"/>
              <a:gd name="connsiteY0" fmla="*/ 512064 h 512064"/>
              <a:gd name="connsiteX1" fmla="*/ 0 w 512064"/>
              <a:gd name="connsiteY1" fmla="*/ 0 h 512064"/>
              <a:gd name="connsiteX2" fmla="*/ 512064 w 512064"/>
              <a:gd name="connsiteY2" fmla="*/ 0 h 51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2064">
                <a:moveTo>
                  <a:pt x="0" y="512064"/>
                </a:moveTo>
                <a:lnTo>
                  <a:pt x="0" y="0"/>
                </a:lnTo>
                <a:lnTo>
                  <a:pt x="512064" y="0"/>
                </a:lnTo>
              </a:path>
            </a:pathLst>
          </a:custGeom>
          <a:noFill/>
          <a:ln w="19050" cap="rnd">
            <a:solidFill>
              <a:srgbClr val="FF4C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3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AEFB79-A567-4B98-B2FE-E90168012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61" y="1430581"/>
            <a:ext cx="6687877" cy="50871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10" name="직사각형 4">
            <a:extLst>
              <a:ext uri="{FF2B5EF4-FFF2-40B4-BE49-F238E27FC236}">
                <a16:creationId xmlns:a16="http://schemas.microsoft.com/office/drawing/2014/main" id="{62DDC628-1BFF-44AB-A86C-02BACE7786E7}"/>
              </a:ext>
            </a:extLst>
          </p:cNvPr>
          <p:cNvSpPr/>
          <p:nvPr/>
        </p:nvSpPr>
        <p:spPr>
          <a:xfrm>
            <a:off x="1228061" y="1430581"/>
            <a:ext cx="128238" cy="172398"/>
          </a:xfrm>
          <a:custGeom>
            <a:avLst/>
            <a:gdLst>
              <a:gd name="connsiteX0" fmla="*/ 0 w 512064"/>
              <a:gd name="connsiteY0" fmla="*/ 0 h 512064"/>
              <a:gd name="connsiteX1" fmla="*/ 512064 w 512064"/>
              <a:gd name="connsiteY1" fmla="*/ 0 h 512064"/>
              <a:gd name="connsiteX2" fmla="*/ 512064 w 512064"/>
              <a:gd name="connsiteY2" fmla="*/ 512064 h 512064"/>
              <a:gd name="connsiteX3" fmla="*/ 0 w 512064"/>
              <a:gd name="connsiteY3" fmla="*/ 512064 h 512064"/>
              <a:gd name="connsiteX4" fmla="*/ 0 w 512064"/>
              <a:gd name="connsiteY4" fmla="*/ 0 h 512064"/>
              <a:gd name="connsiteX0" fmla="*/ 512064 w 603504"/>
              <a:gd name="connsiteY0" fmla="*/ 512064 h 603504"/>
              <a:gd name="connsiteX1" fmla="*/ 0 w 603504"/>
              <a:gd name="connsiteY1" fmla="*/ 512064 h 603504"/>
              <a:gd name="connsiteX2" fmla="*/ 0 w 603504"/>
              <a:gd name="connsiteY2" fmla="*/ 0 h 603504"/>
              <a:gd name="connsiteX3" fmla="*/ 512064 w 603504"/>
              <a:gd name="connsiteY3" fmla="*/ 0 h 603504"/>
              <a:gd name="connsiteX4" fmla="*/ 603504 w 603504"/>
              <a:gd name="connsiteY4" fmla="*/ 603504 h 603504"/>
              <a:gd name="connsiteX0" fmla="*/ 512064 w 512064"/>
              <a:gd name="connsiteY0" fmla="*/ 512064 h 512064"/>
              <a:gd name="connsiteX1" fmla="*/ 0 w 512064"/>
              <a:gd name="connsiteY1" fmla="*/ 512064 h 512064"/>
              <a:gd name="connsiteX2" fmla="*/ 0 w 512064"/>
              <a:gd name="connsiteY2" fmla="*/ 0 h 512064"/>
              <a:gd name="connsiteX3" fmla="*/ 512064 w 512064"/>
              <a:gd name="connsiteY3" fmla="*/ 0 h 512064"/>
              <a:gd name="connsiteX0" fmla="*/ 0 w 512064"/>
              <a:gd name="connsiteY0" fmla="*/ 512064 h 512064"/>
              <a:gd name="connsiteX1" fmla="*/ 0 w 512064"/>
              <a:gd name="connsiteY1" fmla="*/ 0 h 512064"/>
              <a:gd name="connsiteX2" fmla="*/ 512064 w 512064"/>
              <a:gd name="connsiteY2" fmla="*/ 0 h 51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2064">
                <a:moveTo>
                  <a:pt x="0" y="512064"/>
                </a:moveTo>
                <a:lnTo>
                  <a:pt x="0" y="0"/>
                </a:lnTo>
                <a:lnTo>
                  <a:pt x="512064" y="0"/>
                </a:lnTo>
              </a:path>
            </a:pathLst>
          </a:custGeom>
          <a:noFill/>
          <a:ln w="19050" cap="rnd">
            <a:solidFill>
              <a:srgbClr val="FF4C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21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그래프화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서울특별시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CACB968-3C39-4AFB-9A65-45521824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70" y="2060108"/>
            <a:ext cx="7165776" cy="4105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B2A64D-8BF3-4D2E-B427-38E5E4EC8F2B}"/>
              </a:ext>
            </a:extLst>
          </p:cNvPr>
          <p:cNvSpPr txBox="1"/>
          <p:nvPr/>
        </p:nvSpPr>
        <p:spPr>
          <a:xfrm>
            <a:off x="959136" y="1532427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매년 증가율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사각형: 잘린 한쪽 모서리 53">
            <a:extLst>
              <a:ext uri="{FF2B5EF4-FFF2-40B4-BE49-F238E27FC236}">
                <a16:creationId xmlns:a16="http://schemas.microsoft.com/office/drawing/2014/main" id="{7E0EDAF8-5B1B-4A78-BBFF-270DBBA019BF}"/>
              </a:ext>
            </a:extLst>
          </p:cNvPr>
          <p:cNvSpPr/>
          <p:nvPr/>
        </p:nvSpPr>
        <p:spPr>
          <a:xfrm>
            <a:off x="1140349" y="1643747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989E32D-DF0F-4786-90CE-3894ECCF9E7C}"/>
              </a:ext>
            </a:extLst>
          </p:cNvPr>
          <p:cNvSpPr/>
          <p:nvPr/>
        </p:nvSpPr>
        <p:spPr>
          <a:xfrm>
            <a:off x="1140349" y="1647292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40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E3035CB-D70D-4B04-9C5E-C2C7586B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95373"/>
            <a:ext cx="6984776" cy="37543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연령별 통계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 그래프   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93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연령별 통계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파이 그래프   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055A3BA-36E9-477E-B829-61E27B330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5" y="1700808"/>
            <a:ext cx="8181170" cy="4548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297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 인구수 정리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979335F-7DB0-4D34-8EBA-3823434B9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603296"/>
            <a:ext cx="4376215" cy="32739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EEFE07-A99E-4CEE-B12D-E3EF3374C86C}"/>
              </a:ext>
            </a:extLst>
          </p:cNvPr>
          <p:cNvSpPr txBox="1"/>
          <p:nvPr/>
        </p:nvSpPr>
        <p:spPr>
          <a:xfrm>
            <a:off x="4283968" y="1852504"/>
            <a:ext cx="48600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지역구별 남녀 비교 지도시각화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남자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빨강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여자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파랑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24" name="사각형: 잘린 한쪽 모서리 53">
            <a:extLst>
              <a:ext uri="{FF2B5EF4-FFF2-40B4-BE49-F238E27FC236}">
                <a16:creationId xmlns:a16="http://schemas.microsoft.com/office/drawing/2014/main" id="{8EBEED0F-12C2-4A5A-8B8B-24504405E2E5}"/>
              </a:ext>
            </a:extLst>
          </p:cNvPr>
          <p:cNvSpPr/>
          <p:nvPr/>
        </p:nvSpPr>
        <p:spPr>
          <a:xfrm>
            <a:off x="4465182" y="1963824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D07A9F6-1C09-4597-BF7F-E755BB9CA302}"/>
              </a:ext>
            </a:extLst>
          </p:cNvPr>
          <p:cNvSpPr/>
          <p:nvPr/>
        </p:nvSpPr>
        <p:spPr>
          <a:xfrm>
            <a:off x="4465182" y="1967369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4A5D9-2FD5-481D-AEA2-F2F923179AAC}"/>
              </a:ext>
            </a:extLst>
          </p:cNvPr>
          <p:cNvSpPr txBox="1"/>
          <p:nvPr/>
        </p:nvSpPr>
        <p:spPr>
          <a:xfrm>
            <a:off x="319556" y="1852504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남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녀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 총 인구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사각형: 잘린 한쪽 모서리 53">
            <a:extLst>
              <a:ext uri="{FF2B5EF4-FFF2-40B4-BE49-F238E27FC236}">
                <a16:creationId xmlns:a16="http://schemas.microsoft.com/office/drawing/2014/main" id="{2AD792E2-C147-429E-9C83-DD2FC9E4C112}"/>
              </a:ext>
            </a:extLst>
          </p:cNvPr>
          <p:cNvSpPr/>
          <p:nvPr/>
        </p:nvSpPr>
        <p:spPr>
          <a:xfrm>
            <a:off x="500769" y="1952586"/>
            <a:ext cx="93511" cy="100860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9D56BD5-0B56-4E1C-A1A5-CE0C3B9964A9}"/>
              </a:ext>
            </a:extLst>
          </p:cNvPr>
          <p:cNvSpPr/>
          <p:nvPr/>
        </p:nvSpPr>
        <p:spPr>
          <a:xfrm>
            <a:off x="500769" y="1956130"/>
            <a:ext cx="96043" cy="69401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8CE217-3571-479C-9052-F2405597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6" y="2603296"/>
            <a:ext cx="3596865" cy="32739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933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지역구별 인구수 정리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A3C25D6-FF89-429C-99E1-0B72BA4E9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44" y="2415673"/>
            <a:ext cx="4149790" cy="312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A7B105-77E5-414F-91C9-6101CDBAF6FB}"/>
              </a:ext>
            </a:extLst>
          </p:cNvPr>
          <p:cNvSpPr txBox="1"/>
          <p:nvPr/>
        </p:nvSpPr>
        <p:spPr>
          <a:xfrm>
            <a:off x="4804744" y="1729006"/>
            <a:ext cx="36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지역구별 총 인원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(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진할수록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 수 多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22" name="사각형: 잘린 한쪽 모서리 53">
            <a:extLst>
              <a:ext uri="{FF2B5EF4-FFF2-40B4-BE49-F238E27FC236}">
                <a16:creationId xmlns:a16="http://schemas.microsoft.com/office/drawing/2014/main" id="{469D210A-DDFE-4549-88F2-9F9864487282}"/>
              </a:ext>
            </a:extLst>
          </p:cNvPr>
          <p:cNvSpPr/>
          <p:nvPr/>
        </p:nvSpPr>
        <p:spPr>
          <a:xfrm>
            <a:off x="4985957" y="1840326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26D9C55-290E-45D8-89C6-D8C228C72912}"/>
              </a:ext>
            </a:extLst>
          </p:cNvPr>
          <p:cNvSpPr/>
          <p:nvPr/>
        </p:nvSpPr>
        <p:spPr>
          <a:xfrm>
            <a:off x="4985957" y="1843871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EFB247-B525-494A-B813-9036E33D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2" y="2492896"/>
            <a:ext cx="4266341" cy="3076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B9AD62-EBA9-46F4-88F1-AEDEC4C8D311}"/>
              </a:ext>
            </a:extLst>
          </p:cNvPr>
          <p:cNvSpPr txBox="1"/>
          <p:nvPr/>
        </p:nvSpPr>
        <p:spPr>
          <a:xfrm>
            <a:off x="323528" y="1735343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지역구별 총 인원 그래프 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사각형: 잘린 한쪽 모서리 53">
            <a:extLst>
              <a:ext uri="{FF2B5EF4-FFF2-40B4-BE49-F238E27FC236}">
                <a16:creationId xmlns:a16="http://schemas.microsoft.com/office/drawing/2014/main" id="{57E2C06A-629B-423D-8889-D3FB3DA62692}"/>
              </a:ext>
            </a:extLst>
          </p:cNvPr>
          <p:cNvSpPr/>
          <p:nvPr/>
        </p:nvSpPr>
        <p:spPr>
          <a:xfrm>
            <a:off x="504741" y="184666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29A6B5F6-E3D5-4676-B006-1B1D53E14976}"/>
              </a:ext>
            </a:extLst>
          </p:cNvPr>
          <p:cNvSpPr/>
          <p:nvPr/>
        </p:nvSpPr>
        <p:spPr>
          <a:xfrm>
            <a:off x="504741" y="185020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36A1D-FFAA-4AAD-BEE3-DE88025E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1</a:t>
            </a:r>
            <a:r>
              <a:rPr lang="ko-KR" altLang="en-US" dirty="0" err="1"/>
              <a:t>인가구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1041F-CF1A-4759-8074-EAF8BC6E0CE6}"/>
              </a:ext>
            </a:extLst>
          </p:cNvPr>
          <p:cNvSpPr txBox="1"/>
          <p:nvPr/>
        </p:nvSpPr>
        <p:spPr>
          <a:xfrm>
            <a:off x="4886117" y="623731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YTN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권남기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기자 ⓒ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ytn.co.kr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F0E1E9-067B-426B-B0EF-26D311D46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6" y="1160480"/>
            <a:ext cx="3984984" cy="1326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B8B4E6-20E0-423A-A456-5B267BF5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0" y="2486605"/>
            <a:ext cx="6877050" cy="3381375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947A8FB-1441-4D0C-A735-A84F3066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52736"/>
            <a:ext cx="4676450" cy="5024437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269D51-07D3-4F1B-8634-58BECBDC3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54" y="2382998"/>
            <a:ext cx="6543675" cy="1381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CEA6A1-E702-421E-AE7D-89AA9E578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82618"/>
            <a:ext cx="73628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8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375783"/>
            <a:chOff x="3155542" y="2925375"/>
            <a:chExt cx="2808312" cy="1375783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부동산에 관한 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통계적 분석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67809" y="5085184"/>
            <a:ext cx="6008382" cy="1236621"/>
            <a:chOff x="1835696" y="5085184"/>
            <a:chExt cx="6008382" cy="1236621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1236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전월세가 정보 데이터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전세 보증금 그래프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월세 그래프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836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571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en-US" altLang="ko-KR" sz="1300" dirty="0" err="1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Gmaps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지도 시각화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Folium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지도 시각화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79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서울특별시 전월세가 정보 데이터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DB599A7-1690-4DEA-81D8-1C62C12D2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8" y="1742594"/>
            <a:ext cx="8810798" cy="45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91C0D9-C8FB-4BCC-A6AD-99EB55F17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3" y="1844824"/>
            <a:ext cx="7846497" cy="4392487"/>
          </a:xfrm>
          <a:prstGeom prst="roundRect">
            <a:avLst>
              <a:gd name="adj" fmla="val 4167"/>
            </a:avLst>
          </a:prstGeom>
          <a:noFill/>
          <a:ln w="12700" cap="sq">
            <a:noFill/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전세 보증금 그래프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8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월세 그래프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420DD87-E93A-4F80-943A-E2BABCF75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52" y="1864538"/>
            <a:ext cx="7779788" cy="43007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196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Gmaps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0D26DD3-970E-44B0-B2B0-59CC534DF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82750"/>
            <a:ext cx="3497107" cy="1872678"/>
          </a:xfrm>
          <a:prstGeom prst="rect">
            <a:avLst/>
          </a:prstGeom>
          <a:ln>
            <a:solidFill>
              <a:srgbClr val="FF3300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184774-9A22-4446-BA28-970F99C0D374}"/>
              </a:ext>
            </a:extLst>
          </p:cNvPr>
          <p:cNvGrpSpPr/>
          <p:nvPr/>
        </p:nvGrpSpPr>
        <p:grpSpPr>
          <a:xfrm>
            <a:off x="497547" y="1588523"/>
            <a:ext cx="2428129" cy="296428"/>
            <a:chOff x="1116192" y="2641790"/>
            <a:chExt cx="2428129" cy="296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79720D-1715-4063-BABC-C743A9C3B8D7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구별 마커 시각화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A1491D-8EB3-42A4-BDF7-824752F3B717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15" name="자유형: 도형 273">
                <a:extLst>
                  <a:ext uri="{FF2B5EF4-FFF2-40B4-BE49-F238E27FC236}">
                    <a16:creationId xmlns:a16="http://schemas.microsoft.com/office/drawing/2014/main" id="{A1AACC7D-10C4-446A-95CB-703CF49D6C92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사각형: 잘린 한쪽 모서리 53">
                <a:extLst>
                  <a:ext uri="{FF2B5EF4-FFF2-40B4-BE49-F238E27FC236}">
                    <a16:creationId xmlns:a16="http://schemas.microsoft.com/office/drawing/2014/main" id="{35AAADB8-2930-4BB6-917B-1EBA2E0F12CB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519DA22-550A-4E12-842D-027708CC8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45569"/>
            <a:ext cx="3504712" cy="2422871"/>
          </a:xfrm>
          <a:prstGeom prst="rect">
            <a:avLst/>
          </a:prstGeom>
          <a:ln>
            <a:solidFill>
              <a:srgbClr val="FF3300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1E0F3B-A04F-4D57-BD32-0C4E89536FE1}"/>
              </a:ext>
            </a:extLst>
          </p:cNvPr>
          <p:cNvGrpSpPr/>
          <p:nvPr/>
        </p:nvGrpSpPr>
        <p:grpSpPr>
          <a:xfrm>
            <a:off x="513538" y="3949141"/>
            <a:ext cx="3194365" cy="296428"/>
            <a:chOff x="1116192" y="2641790"/>
            <a:chExt cx="3194365" cy="296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33EB78-8329-4309-9DB4-7B33E996770E}"/>
                </a:ext>
              </a:extLst>
            </p:cNvPr>
            <p:cNvSpPr txBox="1"/>
            <p:nvPr/>
          </p:nvSpPr>
          <p:spPr>
            <a:xfrm>
              <a:off x="1191976" y="2641790"/>
              <a:ext cx="3118581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구별 전세가 심볼 시각화 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전세값에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따라 크기 지정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ECA2FB-68D4-4349-BF77-217666995788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21" name="자유형: 도형 273">
                <a:extLst>
                  <a:ext uri="{FF2B5EF4-FFF2-40B4-BE49-F238E27FC236}">
                    <a16:creationId xmlns:a16="http://schemas.microsoft.com/office/drawing/2014/main" id="{23DE8228-F664-4CEB-B32F-292410DAECB8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사각형: 잘린 한쪽 모서리 53">
                <a:extLst>
                  <a:ext uri="{FF2B5EF4-FFF2-40B4-BE49-F238E27FC236}">
                    <a16:creationId xmlns:a16="http://schemas.microsoft.com/office/drawing/2014/main" id="{4143A309-2A72-48AB-A696-BC4C0AD3BFEC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6229D4D-87D0-4CE7-A557-40ECD103D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882749"/>
            <a:ext cx="4608600" cy="1872679"/>
          </a:xfrm>
          <a:prstGeom prst="rect">
            <a:avLst/>
          </a:prstGeom>
          <a:ln>
            <a:solidFill>
              <a:srgbClr val="FF3300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74C9938-4591-4A8F-8D2F-B645E361C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265206"/>
            <a:ext cx="4604406" cy="2096508"/>
          </a:xfrm>
          <a:prstGeom prst="rect">
            <a:avLst/>
          </a:prstGeom>
          <a:ln>
            <a:solidFill>
              <a:srgbClr val="FF3300"/>
            </a:solidFill>
          </a:ln>
        </p:spPr>
      </p:pic>
    </p:spTree>
    <p:extLst>
      <p:ext uri="{BB962C8B-B14F-4D97-AF65-F5344CB8AC3E}">
        <p14:creationId xmlns:p14="http://schemas.microsoft.com/office/powerpoint/2010/main" val="2812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Folium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184774-9A22-4446-BA28-970F99C0D374}"/>
              </a:ext>
            </a:extLst>
          </p:cNvPr>
          <p:cNvGrpSpPr/>
          <p:nvPr/>
        </p:nvGrpSpPr>
        <p:grpSpPr>
          <a:xfrm>
            <a:off x="497547" y="1768125"/>
            <a:ext cx="2428129" cy="296428"/>
            <a:chOff x="1116192" y="2641790"/>
            <a:chExt cx="2428129" cy="296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79720D-1715-4063-BABC-C743A9C3B8D7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전세 시각화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A1491D-8EB3-42A4-BDF7-824752F3B717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15" name="자유형: 도형 273">
                <a:extLst>
                  <a:ext uri="{FF2B5EF4-FFF2-40B4-BE49-F238E27FC236}">
                    <a16:creationId xmlns:a16="http://schemas.microsoft.com/office/drawing/2014/main" id="{A1AACC7D-10C4-446A-95CB-703CF49D6C92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사각형: 잘린 한쪽 모서리 53">
                <a:extLst>
                  <a:ext uri="{FF2B5EF4-FFF2-40B4-BE49-F238E27FC236}">
                    <a16:creationId xmlns:a16="http://schemas.microsoft.com/office/drawing/2014/main" id="{35AAADB8-2930-4BB6-917B-1EBA2E0F12CB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1E0F3B-A04F-4D57-BD32-0C4E89536FE1}"/>
              </a:ext>
            </a:extLst>
          </p:cNvPr>
          <p:cNvGrpSpPr/>
          <p:nvPr/>
        </p:nvGrpSpPr>
        <p:grpSpPr>
          <a:xfrm>
            <a:off x="4809945" y="1768125"/>
            <a:ext cx="2428129" cy="296428"/>
            <a:chOff x="1116192" y="2641790"/>
            <a:chExt cx="2428129" cy="296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33EB78-8329-4309-9DB4-7B33E996770E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월세 시각화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ECA2FB-68D4-4349-BF77-217666995788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21" name="자유형: 도형 273">
                <a:extLst>
                  <a:ext uri="{FF2B5EF4-FFF2-40B4-BE49-F238E27FC236}">
                    <a16:creationId xmlns:a16="http://schemas.microsoft.com/office/drawing/2014/main" id="{23DE8228-F664-4CEB-B32F-292410DAECB8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사각형: 잘린 한쪽 모서리 53">
                <a:extLst>
                  <a:ext uri="{FF2B5EF4-FFF2-40B4-BE49-F238E27FC236}">
                    <a16:creationId xmlns:a16="http://schemas.microsoft.com/office/drawing/2014/main" id="{4143A309-2A72-48AB-A696-BC4C0AD3BFEC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A36D08F-5350-4162-91EC-76CC20407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91855"/>
            <a:ext cx="4206797" cy="3513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11750E-2E89-43D1-A597-742E91693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49" y="2291855"/>
            <a:ext cx="4206797" cy="34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375783"/>
            <a:chOff x="3155542" y="2925375"/>
            <a:chExt cx="2808312" cy="1375783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주변환경에 관한 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통계적 분석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51720" y="5085184"/>
            <a:ext cx="6008382" cy="1236621"/>
            <a:chOff x="1835696" y="5085184"/>
            <a:chExt cx="6008382" cy="1236621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1236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좌표 얻기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서울시 주변환경 지도시각화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특정구역 지도시각화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436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571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664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도로명주소 데이터로 위도 경도 좌표 얻기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501E03F-0293-40D7-9463-A077429DD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6" y="1579513"/>
            <a:ext cx="7802127" cy="19864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B6154C-A334-4C50-934A-6274B2AB8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2" y="3592614"/>
            <a:ext cx="3493768" cy="412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B66571-CE80-42E7-85D7-394E32708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1" y="4052139"/>
            <a:ext cx="3493769" cy="19864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605BA9-497A-4F9A-9DFB-4ED69934E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62" y="3604660"/>
            <a:ext cx="2745158" cy="14805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056224-FD12-4A88-9B0A-12A089B26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43" y="5123874"/>
            <a:ext cx="2745158" cy="542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D2241D-673C-4EA9-B4C3-B53209A41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98" y="5666799"/>
            <a:ext cx="949409" cy="11736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4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881ADE-8362-4225-B28C-89A3048BBE80}"/>
              </a:ext>
            </a:extLst>
          </p:cNvPr>
          <p:cNvSpPr txBox="1"/>
          <p:nvPr/>
        </p:nvSpPr>
        <p:spPr>
          <a:xfrm>
            <a:off x="179512" y="1920123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공원 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사각형: 잘린 한쪽 모서리 53">
            <a:extLst>
              <a:ext uri="{FF2B5EF4-FFF2-40B4-BE49-F238E27FC236}">
                <a16:creationId xmlns:a16="http://schemas.microsoft.com/office/drawing/2014/main" id="{73AE40C0-B44E-4AE1-9AF8-AF87C5788235}"/>
              </a:ext>
            </a:extLst>
          </p:cNvPr>
          <p:cNvSpPr/>
          <p:nvPr/>
        </p:nvSpPr>
        <p:spPr>
          <a:xfrm>
            <a:off x="360725" y="203144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399CBA3-C8A3-4EEA-912F-250297F7D38A}"/>
              </a:ext>
            </a:extLst>
          </p:cNvPr>
          <p:cNvSpPr/>
          <p:nvPr/>
        </p:nvSpPr>
        <p:spPr>
          <a:xfrm>
            <a:off x="360725" y="203498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EFE07-A99E-4CEE-B12D-E3EF3374C86C}"/>
              </a:ext>
            </a:extLst>
          </p:cNvPr>
          <p:cNvSpPr txBox="1"/>
          <p:nvPr/>
        </p:nvSpPr>
        <p:spPr>
          <a:xfrm>
            <a:off x="4524323" y="1920123"/>
            <a:ext cx="4440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편의점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(GS)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사각형: 잘린 한쪽 모서리 53">
            <a:extLst>
              <a:ext uri="{FF2B5EF4-FFF2-40B4-BE49-F238E27FC236}">
                <a16:creationId xmlns:a16="http://schemas.microsoft.com/office/drawing/2014/main" id="{8EBEED0F-12C2-4A5A-8B8B-24504405E2E5}"/>
              </a:ext>
            </a:extLst>
          </p:cNvPr>
          <p:cNvSpPr/>
          <p:nvPr/>
        </p:nvSpPr>
        <p:spPr>
          <a:xfrm>
            <a:off x="4705537" y="203144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D07A9F6-1C09-4597-BF7F-E755BB9CA302}"/>
              </a:ext>
            </a:extLst>
          </p:cNvPr>
          <p:cNvSpPr/>
          <p:nvPr/>
        </p:nvSpPr>
        <p:spPr>
          <a:xfrm>
            <a:off x="4705537" y="203498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5CBE7B-2B65-46D1-BD64-E01A5E764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93" y="2348879"/>
            <a:ext cx="4397606" cy="31712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FCC4EA-F5A4-4473-B409-24775F1D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0" y="2348879"/>
            <a:ext cx="4397608" cy="317122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9F947-CB50-41FB-A308-6D5DE451BBF5}"/>
              </a:ext>
            </a:extLst>
          </p:cNvPr>
          <p:cNvSpPr txBox="1"/>
          <p:nvPr/>
        </p:nvSpPr>
        <p:spPr>
          <a:xfrm>
            <a:off x="179512" y="5931452"/>
            <a:ext cx="433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공원 분포가 많은 구역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–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종로구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강서구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강남구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26BA8-F476-49C1-ADC6-C5288614A84C}"/>
              </a:ext>
            </a:extLst>
          </p:cNvPr>
          <p:cNvSpPr txBox="1"/>
          <p:nvPr/>
        </p:nvSpPr>
        <p:spPr>
          <a:xfrm>
            <a:off x="4596159" y="5931451"/>
            <a:ext cx="433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편의시설 분포가 많은 구역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강남구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강서구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송파구</a:t>
            </a:r>
          </a:p>
        </p:txBody>
      </p:sp>
    </p:spTree>
    <p:extLst>
      <p:ext uri="{BB962C8B-B14F-4D97-AF65-F5344CB8AC3E}">
        <p14:creationId xmlns:p14="http://schemas.microsoft.com/office/powerpoint/2010/main" val="369028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881ADE-8362-4225-B28C-89A3048BBE80}"/>
              </a:ext>
            </a:extLst>
          </p:cNvPr>
          <p:cNvSpPr txBox="1"/>
          <p:nvPr/>
        </p:nvSpPr>
        <p:spPr>
          <a:xfrm>
            <a:off x="179512" y="1920684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경찰서 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사각형: 잘린 한쪽 모서리 53">
            <a:extLst>
              <a:ext uri="{FF2B5EF4-FFF2-40B4-BE49-F238E27FC236}">
                <a16:creationId xmlns:a16="http://schemas.microsoft.com/office/drawing/2014/main" id="{73AE40C0-B44E-4AE1-9AF8-AF87C5788235}"/>
              </a:ext>
            </a:extLst>
          </p:cNvPr>
          <p:cNvSpPr/>
          <p:nvPr/>
        </p:nvSpPr>
        <p:spPr>
          <a:xfrm>
            <a:off x="360725" y="2032004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399CBA3-C8A3-4EEA-912F-250297F7D38A}"/>
              </a:ext>
            </a:extLst>
          </p:cNvPr>
          <p:cNvSpPr/>
          <p:nvPr/>
        </p:nvSpPr>
        <p:spPr>
          <a:xfrm>
            <a:off x="360725" y="2035549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EFE07-A99E-4CEE-B12D-E3EF3374C86C}"/>
              </a:ext>
            </a:extLst>
          </p:cNvPr>
          <p:cNvSpPr txBox="1"/>
          <p:nvPr/>
        </p:nvSpPr>
        <p:spPr>
          <a:xfrm>
            <a:off x="4524322" y="1920684"/>
            <a:ext cx="4440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지하철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사각형: 잘린 한쪽 모서리 53">
            <a:extLst>
              <a:ext uri="{FF2B5EF4-FFF2-40B4-BE49-F238E27FC236}">
                <a16:creationId xmlns:a16="http://schemas.microsoft.com/office/drawing/2014/main" id="{8EBEED0F-12C2-4A5A-8B8B-24504405E2E5}"/>
              </a:ext>
            </a:extLst>
          </p:cNvPr>
          <p:cNvSpPr/>
          <p:nvPr/>
        </p:nvSpPr>
        <p:spPr>
          <a:xfrm>
            <a:off x="4705536" y="2032004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D07A9F6-1C09-4597-BF7F-E755BB9CA302}"/>
              </a:ext>
            </a:extLst>
          </p:cNvPr>
          <p:cNvSpPr/>
          <p:nvPr/>
        </p:nvSpPr>
        <p:spPr>
          <a:xfrm>
            <a:off x="4705536" y="2035549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313AE0-8965-4C50-B595-C347621E1A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10" y="2355170"/>
            <a:ext cx="4407404" cy="316665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8F31D6-3C96-4021-87C7-AEFE7F4C45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6" y="2355168"/>
            <a:ext cx="4415261" cy="31666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CE48B3-6625-4376-BC63-576C982E28CC}"/>
              </a:ext>
            </a:extLst>
          </p:cNvPr>
          <p:cNvSpPr txBox="1"/>
          <p:nvPr/>
        </p:nvSpPr>
        <p:spPr>
          <a:xfrm>
            <a:off x="179512" y="5931452"/>
            <a:ext cx="433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경찰서 분포가 많은 구역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종로구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강남구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중구</a:t>
            </a:r>
          </a:p>
        </p:txBody>
      </p:sp>
    </p:spTree>
    <p:extLst>
      <p:ext uri="{BB962C8B-B14F-4D97-AF65-F5344CB8AC3E}">
        <p14:creationId xmlns:p14="http://schemas.microsoft.com/office/powerpoint/2010/main" val="3986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184204" y="1124744"/>
            <a:ext cx="3707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31251C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31251C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03064C-BB55-4EA8-97D2-46C9F41957DA}"/>
              </a:ext>
            </a:extLst>
          </p:cNvPr>
          <p:cNvGrpSpPr/>
          <p:nvPr/>
        </p:nvGrpSpPr>
        <p:grpSpPr>
          <a:xfrm>
            <a:off x="5184204" y="2169486"/>
            <a:ext cx="3852292" cy="912713"/>
            <a:chOff x="5184204" y="2276872"/>
            <a:chExt cx="3852292" cy="912713"/>
          </a:xfrm>
        </p:grpSpPr>
        <p:grpSp>
          <p:nvGrpSpPr>
            <p:cNvPr id="29" name="그룹 65"/>
            <p:cNvGrpSpPr/>
            <p:nvPr/>
          </p:nvGrpSpPr>
          <p:grpSpPr>
            <a:xfrm>
              <a:off x="5184204" y="2276872"/>
              <a:ext cx="3852292" cy="912713"/>
              <a:chOff x="1077516" y="904974"/>
              <a:chExt cx="3852292" cy="912713"/>
            </a:xfrm>
          </p:grpSpPr>
          <p:sp>
            <p:nvSpPr>
              <p:cNvPr id="34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904974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개요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0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109801"/>
                <a:ext cx="31686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팀원소개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분석 활용 도구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데이터 수집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endParaRPr lang="en-US" altLang="ko-KR" sz="11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51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912912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30" name="직선 연결선 2"/>
            <p:cNvCxnSpPr/>
            <p:nvPr/>
          </p:nvCxnSpPr>
          <p:spPr>
            <a:xfrm>
              <a:off x="5867846" y="2369024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5184204" y="2992450"/>
            <a:ext cx="3852292" cy="799774"/>
            <a:chOff x="1012131" y="1599523"/>
            <a:chExt cx="3852292" cy="799774"/>
          </a:xfrm>
        </p:grpSpPr>
        <p:grpSp>
          <p:nvGrpSpPr>
            <p:cNvPr id="53" name="그룹 66"/>
            <p:cNvGrpSpPr/>
            <p:nvPr/>
          </p:nvGrpSpPr>
          <p:grpSpPr>
            <a:xfrm>
              <a:off x="1012131" y="1599523"/>
              <a:ext cx="3852292" cy="799774"/>
              <a:chOff x="1077516" y="1747745"/>
              <a:chExt cx="3852292" cy="799774"/>
            </a:xfrm>
          </p:grpSpPr>
          <p:sp>
            <p:nvSpPr>
              <p:cNvPr id="5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1747745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1</a:t>
                </a:r>
                <a:r>
                  <a:rPr lang="ko-KR" altLang="en-US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인가구에 대한 탐색적 분석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2002690"/>
                <a:ext cx="3168650" cy="544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altLang="ko-KR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1</a:t>
                </a: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인 가구 총데이터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altLang="ko-KR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1</a:t>
                </a: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인 가구 그래프화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연령별 통계 그래프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5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1832193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54" name="직선 연결선 53"/>
            <p:cNvCxnSpPr/>
            <p:nvPr/>
          </p:nvCxnSpPr>
          <p:spPr>
            <a:xfrm>
              <a:off x="1695773" y="1750687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5184204" y="3861048"/>
            <a:ext cx="3852292" cy="727849"/>
            <a:chOff x="1012131" y="2607931"/>
            <a:chExt cx="3852292" cy="727849"/>
          </a:xfrm>
        </p:grpSpPr>
        <p:grpSp>
          <p:nvGrpSpPr>
            <p:cNvPr id="59" name="그룹 67"/>
            <p:cNvGrpSpPr/>
            <p:nvPr/>
          </p:nvGrpSpPr>
          <p:grpSpPr>
            <a:xfrm>
              <a:off x="1012131" y="2607931"/>
              <a:ext cx="3852292" cy="727849"/>
              <a:chOff x="1077516" y="2688351"/>
              <a:chExt cx="3852292" cy="727849"/>
            </a:xfrm>
          </p:grpSpPr>
          <p:sp>
            <p:nvSpPr>
              <p:cNvPr id="61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2688351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부동산에 관한 탐색적 분석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62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2862202"/>
                <a:ext cx="316865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전월세가 정보 데이터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전세 보증금 그래프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월세 그래프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63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269628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60" name="직선 연결선 59"/>
            <p:cNvCxnSpPr/>
            <p:nvPr/>
          </p:nvCxnSpPr>
          <p:spPr>
            <a:xfrm>
              <a:off x="1695773" y="2681271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5184204" y="4653136"/>
            <a:ext cx="3852292" cy="727849"/>
            <a:chOff x="1012131" y="3539829"/>
            <a:chExt cx="3852292" cy="727849"/>
          </a:xfrm>
        </p:grpSpPr>
        <p:grpSp>
          <p:nvGrpSpPr>
            <p:cNvPr id="65" name="그룹 68"/>
            <p:cNvGrpSpPr/>
            <p:nvPr/>
          </p:nvGrpSpPr>
          <p:grpSpPr>
            <a:xfrm>
              <a:off x="1012131" y="3539829"/>
              <a:ext cx="3852292" cy="727849"/>
              <a:chOff x="1077516" y="3624455"/>
              <a:chExt cx="3852292" cy="727849"/>
            </a:xfrm>
          </p:grpSpPr>
          <p:sp>
            <p:nvSpPr>
              <p:cNvPr id="67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3624455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주거환경에 관한 통계적 분석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68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3798306"/>
                <a:ext cx="316865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 err="1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좌표얻기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서울시 주변환경 지도시각화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특정구역 지도시각화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69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3632393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66" name="직선 연결선 65"/>
            <p:cNvCxnSpPr/>
            <p:nvPr/>
          </p:nvCxnSpPr>
          <p:spPr>
            <a:xfrm>
              <a:off x="1695773" y="3628039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8"/>
          <p:cNvGrpSpPr/>
          <p:nvPr/>
        </p:nvGrpSpPr>
        <p:grpSpPr>
          <a:xfrm>
            <a:off x="5184204" y="5445224"/>
            <a:ext cx="3852292" cy="580663"/>
            <a:chOff x="1012131" y="4471728"/>
            <a:chExt cx="3852292" cy="580663"/>
          </a:xfrm>
        </p:grpSpPr>
        <p:grpSp>
          <p:nvGrpSpPr>
            <p:cNvPr id="73" name="그룹 69"/>
            <p:cNvGrpSpPr/>
            <p:nvPr/>
          </p:nvGrpSpPr>
          <p:grpSpPr>
            <a:xfrm>
              <a:off x="1012131" y="4471728"/>
              <a:ext cx="3852292" cy="573960"/>
              <a:chOff x="1077516" y="4632567"/>
              <a:chExt cx="3852292" cy="573960"/>
            </a:xfrm>
          </p:grpSpPr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4632567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마무리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4960306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11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자체 평가 의견</a:t>
                </a:r>
                <a:endParaRPr lang="en-US" altLang="ko-KR" sz="11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7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4640505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74" name="직선 연결선 73"/>
            <p:cNvCxnSpPr/>
            <p:nvPr/>
          </p:nvCxnSpPr>
          <p:spPr>
            <a:xfrm>
              <a:off x="1695773" y="4550532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Box 11">
            <a:extLst>
              <a:ext uri="{FF2B5EF4-FFF2-40B4-BE49-F238E27FC236}">
                <a16:creationId xmlns:a16="http://schemas.microsoft.com/office/drawing/2014/main" id="{5FF82A29-76D6-4653-B2E1-F4A2D00C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1440" y="3317750"/>
            <a:ext cx="316865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성별 인구수 정리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지역구별 인구수정리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endParaRPr lang="en-US" altLang="ko-KR" sz="11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6" name="Text Box 11">
            <a:extLst>
              <a:ext uri="{FF2B5EF4-FFF2-40B4-BE49-F238E27FC236}">
                <a16:creationId xmlns:a16="http://schemas.microsoft.com/office/drawing/2014/main" id="{5ECBF4F1-D095-476B-A913-184B32370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516" y="4061103"/>
            <a:ext cx="31686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900" dirty="0" err="1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Gmaps</a:t>
            </a:r>
            <a:r>
              <a:rPr lang="en-US" altLang="ko-KR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지도 시각화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Folium </a:t>
            </a: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지도 시각화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1B5B1EB4-92A3-4906-B527-D237F329C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516" y="2394088"/>
            <a:ext cx="3168650" cy="39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들어가기 앞서</a:t>
            </a:r>
            <a:r>
              <a:rPr lang="en-US" altLang="ko-KR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..</a:t>
            </a: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900" dirty="0" err="1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워드클라우드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881ADE-8362-4225-B28C-89A3048BBE80}"/>
              </a:ext>
            </a:extLst>
          </p:cNvPr>
          <p:cNvSpPr txBox="1"/>
          <p:nvPr/>
        </p:nvSpPr>
        <p:spPr>
          <a:xfrm>
            <a:off x="179511" y="1915473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병원 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사각형: 잘린 한쪽 모서리 53">
            <a:extLst>
              <a:ext uri="{FF2B5EF4-FFF2-40B4-BE49-F238E27FC236}">
                <a16:creationId xmlns:a16="http://schemas.microsoft.com/office/drawing/2014/main" id="{73AE40C0-B44E-4AE1-9AF8-AF87C5788235}"/>
              </a:ext>
            </a:extLst>
          </p:cNvPr>
          <p:cNvSpPr/>
          <p:nvPr/>
        </p:nvSpPr>
        <p:spPr>
          <a:xfrm>
            <a:off x="360724" y="202679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399CBA3-C8A3-4EEA-912F-250297F7D38A}"/>
              </a:ext>
            </a:extLst>
          </p:cNvPr>
          <p:cNvSpPr/>
          <p:nvPr/>
        </p:nvSpPr>
        <p:spPr>
          <a:xfrm>
            <a:off x="360724" y="203033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F51CCF-5E22-4B95-A8BA-8D583007D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2348880"/>
            <a:ext cx="4392487" cy="316835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AB669C-3BF2-45EA-A8AB-A69711CFD08D}"/>
              </a:ext>
            </a:extLst>
          </p:cNvPr>
          <p:cNvSpPr txBox="1"/>
          <p:nvPr/>
        </p:nvSpPr>
        <p:spPr>
          <a:xfrm>
            <a:off x="179512" y="5931452"/>
            <a:ext cx="433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병원 분포가 많은 구역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강남구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송파구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강서구</a:t>
            </a:r>
          </a:p>
        </p:txBody>
      </p:sp>
    </p:spTree>
    <p:extLst>
      <p:ext uri="{BB962C8B-B14F-4D97-AF65-F5344CB8AC3E}">
        <p14:creationId xmlns:p14="http://schemas.microsoft.com/office/powerpoint/2010/main" val="303811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9A4DC8-224E-4800-BDF1-6B107660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2" y="1772816"/>
            <a:ext cx="6896243" cy="429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8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881ADE-8362-4225-B28C-89A3048BBE80}"/>
              </a:ext>
            </a:extLst>
          </p:cNvPr>
          <p:cNvSpPr txBox="1"/>
          <p:nvPr/>
        </p:nvSpPr>
        <p:spPr>
          <a:xfrm>
            <a:off x="-26268" y="1667362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특정구역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사각형: 잘린 한쪽 모서리 53">
            <a:extLst>
              <a:ext uri="{FF2B5EF4-FFF2-40B4-BE49-F238E27FC236}">
                <a16:creationId xmlns:a16="http://schemas.microsoft.com/office/drawing/2014/main" id="{73AE40C0-B44E-4AE1-9AF8-AF87C5788235}"/>
              </a:ext>
            </a:extLst>
          </p:cNvPr>
          <p:cNvSpPr/>
          <p:nvPr/>
        </p:nvSpPr>
        <p:spPr>
          <a:xfrm>
            <a:off x="154945" y="1778682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399CBA3-C8A3-4EEA-912F-250297F7D38A}"/>
              </a:ext>
            </a:extLst>
          </p:cNvPr>
          <p:cNvSpPr/>
          <p:nvPr/>
        </p:nvSpPr>
        <p:spPr>
          <a:xfrm>
            <a:off x="154945" y="1782227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70C5D3-1526-44C0-B305-58151B4C7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0" y="2034500"/>
            <a:ext cx="4113064" cy="37960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47A03B-AF82-4F9E-8BBE-E3B4AB6B2880}"/>
              </a:ext>
            </a:extLst>
          </p:cNvPr>
          <p:cNvSpPr txBox="1"/>
          <p:nvPr/>
        </p:nvSpPr>
        <p:spPr>
          <a:xfrm>
            <a:off x="4250414" y="1667362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folium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사각형: 잘린 한쪽 모서리 53">
            <a:extLst>
              <a:ext uri="{FF2B5EF4-FFF2-40B4-BE49-F238E27FC236}">
                <a16:creationId xmlns:a16="http://schemas.microsoft.com/office/drawing/2014/main" id="{27D9B94D-B756-4772-A77F-A256574832CC}"/>
              </a:ext>
            </a:extLst>
          </p:cNvPr>
          <p:cNvSpPr/>
          <p:nvPr/>
        </p:nvSpPr>
        <p:spPr>
          <a:xfrm>
            <a:off x="4431627" y="1778682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26B5C34-344A-453E-B291-D1E6A86577FE}"/>
              </a:ext>
            </a:extLst>
          </p:cNvPr>
          <p:cNvSpPr/>
          <p:nvPr/>
        </p:nvSpPr>
        <p:spPr>
          <a:xfrm>
            <a:off x="4431627" y="1782227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410333-48E6-4DA9-BB11-C7983B9F6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034500"/>
            <a:ext cx="4712373" cy="37960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016878-2EE7-41E2-B5F6-ACA59C7D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23" y="1962304"/>
            <a:ext cx="9321604" cy="39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6EF76EC-2930-4AC2-8706-839CB927B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4" y="2034499"/>
            <a:ext cx="4129420" cy="453760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881ADE-8362-4225-B28C-89A3048BBE80}"/>
              </a:ext>
            </a:extLst>
          </p:cNvPr>
          <p:cNvSpPr txBox="1"/>
          <p:nvPr/>
        </p:nvSpPr>
        <p:spPr>
          <a:xfrm>
            <a:off x="-26268" y="1667362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특정구역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사각형: 잘린 한쪽 모서리 53">
            <a:extLst>
              <a:ext uri="{FF2B5EF4-FFF2-40B4-BE49-F238E27FC236}">
                <a16:creationId xmlns:a16="http://schemas.microsoft.com/office/drawing/2014/main" id="{73AE40C0-B44E-4AE1-9AF8-AF87C5788235}"/>
              </a:ext>
            </a:extLst>
          </p:cNvPr>
          <p:cNvSpPr/>
          <p:nvPr/>
        </p:nvSpPr>
        <p:spPr>
          <a:xfrm>
            <a:off x="154945" y="1778682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399CBA3-C8A3-4EEA-912F-250297F7D38A}"/>
              </a:ext>
            </a:extLst>
          </p:cNvPr>
          <p:cNvSpPr/>
          <p:nvPr/>
        </p:nvSpPr>
        <p:spPr>
          <a:xfrm>
            <a:off x="154945" y="1782227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47A03B-AF82-4F9E-8BBE-E3B4AB6B2880}"/>
              </a:ext>
            </a:extLst>
          </p:cNvPr>
          <p:cNvSpPr txBox="1"/>
          <p:nvPr/>
        </p:nvSpPr>
        <p:spPr>
          <a:xfrm>
            <a:off x="4250414" y="1667362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folium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사각형: 잘린 한쪽 모서리 53">
            <a:extLst>
              <a:ext uri="{FF2B5EF4-FFF2-40B4-BE49-F238E27FC236}">
                <a16:creationId xmlns:a16="http://schemas.microsoft.com/office/drawing/2014/main" id="{27D9B94D-B756-4772-A77F-A256574832CC}"/>
              </a:ext>
            </a:extLst>
          </p:cNvPr>
          <p:cNvSpPr/>
          <p:nvPr/>
        </p:nvSpPr>
        <p:spPr>
          <a:xfrm>
            <a:off x="4431627" y="1778682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26B5C34-344A-453E-B291-D1E6A86577FE}"/>
              </a:ext>
            </a:extLst>
          </p:cNvPr>
          <p:cNvSpPr/>
          <p:nvPr/>
        </p:nvSpPr>
        <p:spPr>
          <a:xfrm>
            <a:off x="4431627" y="1782227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BF15D2-13D8-4CC0-A329-179912D3B7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2034500"/>
            <a:ext cx="4712373" cy="19529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1560A7-02F4-4BB3-B5B2-7E1F29B9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437112"/>
            <a:ext cx="4712373" cy="21349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A6900A-048C-420B-BA33-11DEA543C7EE}"/>
              </a:ext>
            </a:extLst>
          </p:cNvPr>
          <p:cNvSpPr txBox="1"/>
          <p:nvPr/>
        </p:nvSpPr>
        <p:spPr>
          <a:xfrm>
            <a:off x="7740352" y="4066066"/>
            <a:ext cx="20845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강남구 사진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F9F0CE-5C45-4C1C-8C88-1B010EB6A092}"/>
              </a:ext>
            </a:extLst>
          </p:cNvPr>
          <p:cNvSpPr txBox="1"/>
          <p:nvPr/>
        </p:nvSpPr>
        <p:spPr>
          <a:xfrm>
            <a:off x="7740352" y="1730047"/>
            <a:ext cx="20845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노원구 사진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6A9F82-4D58-4713-B35B-8FB72A391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3" y="4124443"/>
            <a:ext cx="8836642" cy="25995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EEEC5F-1D33-470D-B538-46C594486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3" y="1090822"/>
            <a:ext cx="8836642" cy="2881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D61C51-A6BF-4319-B429-99ED01AE966E}"/>
              </a:ext>
            </a:extLst>
          </p:cNvPr>
          <p:cNvSpPr txBox="1"/>
          <p:nvPr/>
        </p:nvSpPr>
        <p:spPr>
          <a:xfrm>
            <a:off x="354206" y="114071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강남구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E79B64-E896-41C1-A204-15EBD2745297}"/>
              </a:ext>
            </a:extLst>
          </p:cNvPr>
          <p:cNvSpPr txBox="1"/>
          <p:nvPr/>
        </p:nvSpPr>
        <p:spPr>
          <a:xfrm>
            <a:off x="354206" y="428157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노원구</a:t>
            </a:r>
          </a:p>
        </p:txBody>
      </p:sp>
    </p:spTree>
    <p:extLst>
      <p:ext uri="{BB962C8B-B14F-4D97-AF65-F5344CB8AC3E}">
        <p14:creationId xmlns:p14="http://schemas.microsoft.com/office/powerpoint/2010/main" val="54673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251197"/>
            <a:chOff x="3155542" y="2925375"/>
            <a:chExt cx="2808312" cy="1251197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마무리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67809" y="5085184"/>
            <a:ext cx="6008382" cy="436402"/>
            <a:chOff x="1835696" y="5085184"/>
            <a:chExt cx="6008382" cy="436402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434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자체 평가 의견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436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indent="-228600" algn="ct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092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자체 평가 의견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C1662B3-DDCF-4A30-93A2-6E27B46BF0BD}"/>
              </a:ext>
            </a:extLst>
          </p:cNvPr>
          <p:cNvSpPr/>
          <p:nvPr/>
        </p:nvSpPr>
        <p:spPr>
          <a:xfrm>
            <a:off x="2590127" y="1246763"/>
            <a:ext cx="6120680" cy="1235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1DC72A0-7F19-4F82-BCD9-EAACDFC1CA1C}"/>
              </a:ext>
            </a:extLst>
          </p:cNvPr>
          <p:cNvSpPr/>
          <p:nvPr/>
        </p:nvSpPr>
        <p:spPr>
          <a:xfrm rot="16200000">
            <a:off x="2255295" y="1870788"/>
            <a:ext cx="288063" cy="75102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2C98-7E80-4F76-8B38-F1ACFF3EE3C9}"/>
              </a:ext>
            </a:extLst>
          </p:cNvPr>
          <p:cNvSpPr txBox="1"/>
          <p:nvPr/>
        </p:nvSpPr>
        <p:spPr>
          <a:xfrm>
            <a:off x="2634204" y="1359115"/>
            <a:ext cx="59702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주제 선정하면서 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하면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배운걸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최대한 활용할 수 있을까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생각이 들었다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데이터를 얻는 과정에서 데이터 전처리까지 예상보다 많은 시간이 걸려서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방향대로 가지 못한 점이 아쉬웠지만 그래도 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DC8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팀원들과 함께 풀어가며 결과물이 잘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나온거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분석이 이젠 무엇인지 알 거 같은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시간이였다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모서리가 둥근 직사각형 16">
            <a:extLst>
              <a:ext uri="{FF2B5EF4-FFF2-40B4-BE49-F238E27FC236}">
                <a16:creationId xmlns:a16="http://schemas.microsoft.com/office/drawing/2014/main" id="{BF8B60C9-7BC0-4388-9DA8-EAD1653E5476}"/>
              </a:ext>
            </a:extLst>
          </p:cNvPr>
          <p:cNvSpPr/>
          <p:nvPr/>
        </p:nvSpPr>
        <p:spPr>
          <a:xfrm>
            <a:off x="524259" y="2586890"/>
            <a:ext cx="6405482" cy="1314687"/>
          </a:xfrm>
          <a:prstGeom prst="roundRect">
            <a:avLst/>
          </a:prstGeom>
          <a:solidFill>
            <a:srgbClr val="4DC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F7CC5C73-9A75-4FAC-A684-ECDB31CD0758}"/>
              </a:ext>
            </a:extLst>
          </p:cNvPr>
          <p:cNvSpPr/>
          <p:nvPr/>
        </p:nvSpPr>
        <p:spPr>
          <a:xfrm rot="5400000" flipH="1">
            <a:off x="7059387" y="3219987"/>
            <a:ext cx="246185" cy="641838"/>
          </a:xfrm>
          <a:prstGeom prst="triangle">
            <a:avLst/>
          </a:prstGeom>
          <a:solidFill>
            <a:srgbClr val="4DC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DB0A4-FAF0-48A6-82D2-E6FF90FBD538}"/>
              </a:ext>
            </a:extLst>
          </p:cNvPr>
          <p:cNvSpPr txBox="1"/>
          <p:nvPr/>
        </p:nvSpPr>
        <p:spPr>
          <a:xfrm>
            <a:off x="553033" y="2858428"/>
            <a:ext cx="610455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국가통계포털에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생각보다 많은 자료들이 이미 조사되어 있어서 놀랐다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덕분에 원하는 자료를 비교적 손쉽게 찾을 수 있었다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실습 때와는 달리 목적에 맞게 데이터를 정제하는 작업이 가장 어려웠던 것 같다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F1BD1-AC21-47ED-885E-A95719E66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4035352"/>
            <a:ext cx="1218524" cy="12185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362D28-8C8F-44C9-9D00-9AEE1CD98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399" y="2564661"/>
            <a:ext cx="1259941" cy="12599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232A5E-9281-4108-836B-5680A0188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327202"/>
            <a:ext cx="1332658" cy="13326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모서리가 둥근 직사각형 3">
            <a:extLst>
              <a:ext uri="{FF2B5EF4-FFF2-40B4-BE49-F238E27FC236}">
                <a16:creationId xmlns:a16="http://schemas.microsoft.com/office/drawing/2014/main" id="{9A47BE65-2A4C-4DD1-B6F2-C62964DB7B8B}"/>
              </a:ext>
            </a:extLst>
          </p:cNvPr>
          <p:cNvSpPr/>
          <p:nvPr/>
        </p:nvSpPr>
        <p:spPr>
          <a:xfrm>
            <a:off x="2483768" y="3985206"/>
            <a:ext cx="6223458" cy="12350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2E2F7AE-C887-4C8C-9379-562601935751}"/>
              </a:ext>
            </a:extLst>
          </p:cNvPr>
          <p:cNvSpPr/>
          <p:nvPr/>
        </p:nvSpPr>
        <p:spPr>
          <a:xfrm rot="16200000">
            <a:off x="2148936" y="4590221"/>
            <a:ext cx="288063" cy="751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F0114-4E30-4208-BF98-FC1C55B00508}"/>
              </a:ext>
            </a:extLst>
          </p:cNvPr>
          <p:cNvSpPr txBox="1"/>
          <p:nvPr/>
        </p:nvSpPr>
        <p:spPr>
          <a:xfrm>
            <a:off x="2483768" y="4062180"/>
            <a:ext cx="6120680" cy="12464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그동안 배웠던 지식들을 다시 한번 복습하고 팀원들 간의 호흡을 맞추는 것이 기대되고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DC8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좋았다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데이터는 많았으나 원하는 데이터를 찾기가 생각보다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쉽지않았고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DC8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데이터를 추출하고 데이터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하는데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생각보다 더 많은 시간을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소비한 것이 많이 아쉬웠고 예상치 못한 코로나 확정으로 인해 일찍 비대면으로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팀 프로젝트를 진행하게 되어 팀원 간의 소통이 원활하지 못한 점이 많이 아쉬웠다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B069EC18-5895-4310-AF20-142B358176DA}"/>
              </a:ext>
            </a:extLst>
          </p:cNvPr>
          <p:cNvSpPr/>
          <p:nvPr/>
        </p:nvSpPr>
        <p:spPr>
          <a:xfrm>
            <a:off x="553033" y="5345173"/>
            <a:ext cx="6405482" cy="1314687"/>
          </a:xfrm>
          <a:prstGeom prst="roundRect">
            <a:avLst/>
          </a:prstGeom>
          <a:solidFill>
            <a:srgbClr val="4DC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81DD9746-E022-4D40-95C0-D0F59D6D5E5E}"/>
              </a:ext>
            </a:extLst>
          </p:cNvPr>
          <p:cNvSpPr/>
          <p:nvPr/>
        </p:nvSpPr>
        <p:spPr>
          <a:xfrm rot="5400000" flipH="1">
            <a:off x="7088161" y="5978270"/>
            <a:ext cx="246185" cy="641838"/>
          </a:xfrm>
          <a:prstGeom prst="triangle">
            <a:avLst/>
          </a:prstGeom>
          <a:solidFill>
            <a:srgbClr val="4DC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17F942-6A83-46DF-9DC2-FBF07ED3C6EF}"/>
              </a:ext>
            </a:extLst>
          </p:cNvPr>
          <p:cNvSpPr txBox="1"/>
          <p:nvPr/>
        </p:nvSpPr>
        <p:spPr>
          <a:xfrm>
            <a:off x="645555" y="5416527"/>
            <a:ext cx="62447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인가구를 기준으로 한 데이터 수집부분은 쉽지 않았었다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설상가상으로 코로나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확진자가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되면서 많은 참여를 할 수 없었던 점도 아쉬웠지만 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팀원들의 격려와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분석하는 과정에  막히는 부분이 있으면 팀원 모두가 머리를 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맞대어 회의를 통해 해결하면서  얻는 성취감과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영향들을 받았다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마지막까지 끝까지 함께 한 팀원들에게 감사하다</a:t>
            </a:r>
            <a:r>
              <a:rPr lang="en-US" altLang="ko-KR" sz="15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E679C-4958-4130-A701-27B67A459728}"/>
              </a:ext>
            </a:extLst>
          </p:cNvPr>
          <p:cNvSpPr txBox="1"/>
          <p:nvPr/>
        </p:nvSpPr>
        <p:spPr>
          <a:xfrm>
            <a:off x="1736408" y="1662337"/>
            <a:ext cx="99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이승현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99C8C2-8220-4A51-8B68-3F5967F10CF9}"/>
              </a:ext>
            </a:extLst>
          </p:cNvPr>
          <p:cNvSpPr txBox="1"/>
          <p:nvPr/>
        </p:nvSpPr>
        <p:spPr>
          <a:xfrm>
            <a:off x="1724458" y="4432745"/>
            <a:ext cx="99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최해용</a:t>
            </a:r>
            <a:endParaRPr lang="ko-KR" altLang="en-US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C6F2A-2810-4438-821A-AFECF0BB85D4}"/>
              </a:ext>
            </a:extLst>
          </p:cNvPr>
          <p:cNvSpPr txBox="1"/>
          <p:nvPr/>
        </p:nvSpPr>
        <p:spPr>
          <a:xfrm>
            <a:off x="7103685" y="5806764"/>
            <a:ext cx="99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이대건</a:t>
            </a:r>
            <a:endParaRPr lang="ko-KR" altLang="en-US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A82A3-8B51-4029-ADCA-0ACD93BBBC59}"/>
              </a:ext>
            </a:extLst>
          </p:cNvPr>
          <p:cNvSpPr txBox="1"/>
          <p:nvPr/>
        </p:nvSpPr>
        <p:spPr>
          <a:xfrm>
            <a:off x="7006825" y="2930776"/>
            <a:ext cx="99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김건국</a:t>
            </a:r>
            <a:endParaRPr lang="ko-KR" altLang="en-US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EADE36-05AC-4298-B51A-E9B842F4BB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46763"/>
            <a:ext cx="1314687" cy="1314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932040" y="1556792"/>
            <a:ext cx="4320480" cy="2906116"/>
          </a:xfrm>
        </p:spPr>
        <p:txBody>
          <a:bodyPr/>
          <a:lstStyle/>
          <a:p>
            <a:r>
              <a:rPr lang="ko-KR" altLang="en-US" sz="3000" dirty="0">
                <a:latin typeface="+mj-lt"/>
              </a:rPr>
              <a:t>저희 프로젝트를 </a:t>
            </a:r>
            <a:br>
              <a:rPr lang="en-US" altLang="ko-KR" sz="3000" dirty="0">
                <a:latin typeface="+mj-lt"/>
              </a:rPr>
            </a:br>
            <a:r>
              <a:rPr lang="ko-KR" altLang="en-US" sz="3000" dirty="0">
                <a:latin typeface="+mj-lt"/>
              </a:rPr>
              <a:t>끝까지 봐주시어 </a:t>
            </a:r>
            <a:br>
              <a:rPr lang="en-US" altLang="ko-KR" sz="3000" dirty="0">
                <a:latin typeface="+mj-lt"/>
              </a:rPr>
            </a:br>
            <a:r>
              <a:rPr lang="ko-KR" altLang="en-US" sz="3000" dirty="0">
                <a:latin typeface="+mj-lt"/>
              </a:rPr>
              <a:t>감사의 말씀 올립니다</a:t>
            </a:r>
            <a:r>
              <a:rPr lang="en-US" altLang="ko-KR" sz="3000" dirty="0">
                <a:latin typeface="+mj-lt"/>
              </a:rPr>
              <a:t>!</a:t>
            </a:r>
            <a:endParaRPr lang="ko-KR" altLang="en-US" sz="300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251197"/>
            <a:chOff x="3155542" y="2925375"/>
            <a:chExt cx="2808312" cy="1251197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개요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51720" y="5085184"/>
            <a:ext cx="6008382" cy="1236621"/>
            <a:chOff x="1835696" y="5085184"/>
            <a:chExt cx="6008382" cy="1236621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1236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팀원 소개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분석 활용 도구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데이터 수집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436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1" name="Text Box 9">
            <a:extLst>
              <a:ext uri="{FF2B5EF4-FFF2-40B4-BE49-F238E27FC236}">
                <a16:creationId xmlns:a16="http://schemas.microsoft.com/office/drawing/2014/main" id="{865FA26C-B6E0-427A-941E-97F4D21EA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790" y="5085184"/>
            <a:ext cx="2808312" cy="83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들어가기 앞서</a:t>
            </a:r>
            <a:r>
              <a: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..</a:t>
            </a:r>
          </a:p>
          <a:p>
            <a:pPr marL="28575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300" dirty="0" err="1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워드클라우드</a:t>
            </a:r>
            <a:endParaRPr kumimoji="1" lang="en-US" altLang="ko-KR" sz="13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110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E9DA-D7AF-4EF1-BFF9-801E12CC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3600" dirty="0"/>
              <a:t>팀원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009AE-2E49-4A34-9A1C-E79F98870413}"/>
              </a:ext>
            </a:extLst>
          </p:cNvPr>
          <p:cNvSpPr txBox="1"/>
          <p:nvPr/>
        </p:nvSpPr>
        <p:spPr>
          <a:xfrm>
            <a:off x="485360" y="4572495"/>
            <a:ext cx="13961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정리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71F3A-3A04-4CBD-9405-BBD9A1C848C4}"/>
              </a:ext>
            </a:extLst>
          </p:cNvPr>
          <p:cNvSpPr txBox="1"/>
          <p:nvPr/>
        </p:nvSpPr>
        <p:spPr>
          <a:xfrm>
            <a:off x="514932" y="4033555"/>
            <a:ext cx="1354616" cy="5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4C25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이승현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4C25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3FCE3E-3A21-4AFD-B14B-BB5A0B377FB9}"/>
              </a:ext>
            </a:extLst>
          </p:cNvPr>
          <p:cNvGrpSpPr/>
          <p:nvPr/>
        </p:nvGrpSpPr>
        <p:grpSpPr>
          <a:xfrm>
            <a:off x="1175282" y="3886651"/>
            <a:ext cx="79567" cy="140778"/>
            <a:chOff x="1938544" y="3672447"/>
            <a:chExt cx="113228" cy="184968"/>
          </a:xfrm>
        </p:grpSpPr>
        <p:sp>
          <p:nvSpPr>
            <p:cNvPr id="9" name="직사각형 4">
              <a:extLst>
                <a:ext uri="{FF2B5EF4-FFF2-40B4-BE49-F238E27FC236}">
                  <a16:creationId xmlns:a16="http://schemas.microsoft.com/office/drawing/2014/main" id="{386F3B33-9A24-4264-8630-B5109EC084E4}"/>
                </a:ext>
              </a:extLst>
            </p:cNvPr>
            <p:cNvSpPr/>
            <p:nvPr/>
          </p:nvSpPr>
          <p:spPr>
            <a:xfrm rot="13500000">
              <a:off x="1938544" y="367244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4">
              <a:extLst>
                <a:ext uri="{FF2B5EF4-FFF2-40B4-BE49-F238E27FC236}">
                  <a16:creationId xmlns:a16="http://schemas.microsoft.com/office/drawing/2014/main" id="{E8EDE449-3F1C-4F6C-BF55-759F975448C4}"/>
                </a:ext>
              </a:extLst>
            </p:cNvPr>
            <p:cNvSpPr/>
            <p:nvPr/>
          </p:nvSpPr>
          <p:spPr>
            <a:xfrm rot="13500000">
              <a:off x="1938544" y="374418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141F2A-9FC4-4BE4-95CD-353B849C6929}"/>
              </a:ext>
            </a:extLst>
          </p:cNvPr>
          <p:cNvSpPr txBox="1"/>
          <p:nvPr/>
        </p:nvSpPr>
        <p:spPr>
          <a:xfrm>
            <a:off x="2843808" y="4572495"/>
            <a:ext cx="13960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 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정리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5D45E2-2FB1-46C5-9251-E21682A68D85}"/>
              </a:ext>
            </a:extLst>
          </p:cNvPr>
          <p:cNvSpPr txBox="1"/>
          <p:nvPr/>
        </p:nvSpPr>
        <p:spPr>
          <a:xfrm>
            <a:off x="2883726" y="4008801"/>
            <a:ext cx="1354616" cy="5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4C25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김건국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4C25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954974-95FB-4B81-96AD-54D853F64E52}"/>
              </a:ext>
            </a:extLst>
          </p:cNvPr>
          <p:cNvGrpSpPr/>
          <p:nvPr/>
        </p:nvGrpSpPr>
        <p:grpSpPr>
          <a:xfrm>
            <a:off x="3544116" y="3904313"/>
            <a:ext cx="79567" cy="140778"/>
            <a:chOff x="4898422" y="3754997"/>
            <a:chExt cx="113228" cy="184968"/>
          </a:xfrm>
        </p:grpSpPr>
        <p:sp>
          <p:nvSpPr>
            <p:cNvPr id="17" name="직사각형 4">
              <a:extLst>
                <a:ext uri="{FF2B5EF4-FFF2-40B4-BE49-F238E27FC236}">
                  <a16:creationId xmlns:a16="http://schemas.microsoft.com/office/drawing/2014/main" id="{E5A521FE-5E5F-48FD-A457-CB47E95C5A3B}"/>
                </a:ext>
              </a:extLst>
            </p:cNvPr>
            <p:cNvSpPr/>
            <p:nvPr/>
          </p:nvSpPr>
          <p:spPr>
            <a:xfrm rot="13500000">
              <a:off x="4898422" y="375499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4">
              <a:extLst>
                <a:ext uri="{FF2B5EF4-FFF2-40B4-BE49-F238E27FC236}">
                  <a16:creationId xmlns:a16="http://schemas.microsoft.com/office/drawing/2014/main" id="{93CC4DAD-65AF-41D1-83DA-ADA7CBAE908D}"/>
                </a:ext>
              </a:extLst>
            </p:cNvPr>
            <p:cNvSpPr/>
            <p:nvPr/>
          </p:nvSpPr>
          <p:spPr>
            <a:xfrm rot="13500000">
              <a:off x="4898422" y="382673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8228D7-D58F-4518-BD42-7493F49415E2}"/>
              </a:ext>
            </a:extLst>
          </p:cNvPr>
          <p:cNvSpPr txBox="1"/>
          <p:nvPr/>
        </p:nvSpPr>
        <p:spPr>
          <a:xfrm>
            <a:off x="5159865" y="4572495"/>
            <a:ext cx="13960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정리 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 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A26DE-3B66-4B60-A480-7551B098E999}"/>
              </a:ext>
            </a:extLst>
          </p:cNvPr>
          <p:cNvSpPr txBox="1"/>
          <p:nvPr/>
        </p:nvSpPr>
        <p:spPr>
          <a:xfrm>
            <a:off x="5189356" y="4063480"/>
            <a:ext cx="1354616" cy="5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4C25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최해용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4C25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A3DA5D-162E-4A75-A3BA-35F9513B0487}"/>
              </a:ext>
            </a:extLst>
          </p:cNvPr>
          <p:cNvGrpSpPr/>
          <p:nvPr/>
        </p:nvGrpSpPr>
        <p:grpSpPr>
          <a:xfrm>
            <a:off x="5849665" y="3886651"/>
            <a:ext cx="79567" cy="140778"/>
            <a:chOff x="7911398" y="3754997"/>
            <a:chExt cx="113228" cy="184968"/>
          </a:xfrm>
        </p:grpSpPr>
        <p:sp>
          <p:nvSpPr>
            <p:cNvPr id="24" name="직사각형 4">
              <a:extLst>
                <a:ext uri="{FF2B5EF4-FFF2-40B4-BE49-F238E27FC236}">
                  <a16:creationId xmlns:a16="http://schemas.microsoft.com/office/drawing/2014/main" id="{D29CC51C-A9E8-48D8-A291-508E146F961A}"/>
                </a:ext>
              </a:extLst>
            </p:cNvPr>
            <p:cNvSpPr/>
            <p:nvPr/>
          </p:nvSpPr>
          <p:spPr>
            <a:xfrm rot="13500000">
              <a:off x="7911398" y="375499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4">
              <a:extLst>
                <a:ext uri="{FF2B5EF4-FFF2-40B4-BE49-F238E27FC236}">
                  <a16:creationId xmlns:a16="http://schemas.microsoft.com/office/drawing/2014/main" id="{9F1CA6E1-F1FB-412A-8A76-814E2AF28BEB}"/>
                </a:ext>
              </a:extLst>
            </p:cNvPr>
            <p:cNvSpPr/>
            <p:nvPr/>
          </p:nvSpPr>
          <p:spPr>
            <a:xfrm rot="13500000">
              <a:off x="7911398" y="382673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2FC5F9-C8F5-4057-B5E5-9D0E22BEDE82}"/>
              </a:ext>
            </a:extLst>
          </p:cNvPr>
          <p:cNvSpPr txBox="1"/>
          <p:nvPr/>
        </p:nvSpPr>
        <p:spPr>
          <a:xfrm>
            <a:off x="7199390" y="4572417"/>
            <a:ext cx="1396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정리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959F2F-D0B2-4F97-BC91-7DDCBC7FA430}"/>
              </a:ext>
            </a:extLst>
          </p:cNvPr>
          <p:cNvSpPr txBox="1"/>
          <p:nvPr/>
        </p:nvSpPr>
        <p:spPr>
          <a:xfrm>
            <a:off x="7228881" y="4012672"/>
            <a:ext cx="1354616" cy="5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4C25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이대건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4C25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FD60E9-E04C-47A2-883F-9E7FC9CEFB25}"/>
              </a:ext>
            </a:extLst>
          </p:cNvPr>
          <p:cNvGrpSpPr/>
          <p:nvPr/>
        </p:nvGrpSpPr>
        <p:grpSpPr>
          <a:xfrm>
            <a:off x="7849407" y="3886573"/>
            <a:ext cx="79567" cy="140778"/>
            <a:chOff x="7911398" y="3754997"/>
            <a:chExt cx="113228" cy="184968"/>
          </a:xfrm>
        </p:grpSpPr>
        <p:sp>
          <p:nvSpPr>
            <p:cNvPr id="31" name="직사각형 4">
              <a:extLst>
                <a:ext uri="{FF2B5EF4-FFF2-40B4-BE49-F238E27FC236}">
                  <a16:creationId xmlns:a16="http://schemas.microsoft.com/office/drawing/2014/main" id="{F08E7949-BFAE-4332-A6CC-CEFA27EB122C}"/>
                </a:ext>
              </a:extLst>
            </p:cNvPr>
            <p:cNvSpPr/>
            <p:nvPr/>
          </p:nvSpPr>
          <p:spPr>
            <a:xfrm rot="13500000">
              <a:off x="7911398" y="375499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4">
              <a:extLst>
                <a:ext uri="{FF2B5EF4-FFF2-40B4-BE49-F238E27FC236}">
                  <a16:creationId xmlns:a16="http://schemas.microsoft.com/office/drawing/2014/main" id="{E96FB40D-2B10-446C-AA4D-7BDD280B2EA5}"/>
                </a:ext>
              </a:extLst>
            </p:cNvPr>
            <p:cNvSpPr/>
            <p:nvPr/>
          </p:nvSpPr>
          <p:spPr>
            <a:xfrm rot="13500000">
              <a:off x="7911398" y="382673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BFD72F1-92CE-493B-A709-B949EA8CC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7" y="1546664"/>
            <a:ext cx="1633616" cy="16336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84C6BA-3F74-4541-A0DF-310C3A5DC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267" y="1520942"/>
            <a:ext cx="1689142" cy="16891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7C72A79-7791-41AE-AE1B-40B4051824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34" y="1504230"/>
            <a:ext cx="1786630" cy="17866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CE7401-ADB1-4291-BCB2-5545C30827F4}"/>
              </a:ext>
            </a:extLst>
          </p:cNvPr>
          <p:cNvSpPr txBox="1"/>
          <p:nvPr/>
        </p:nvSpPr>
        <p:spPr>
          <a:xfrm>
            <a:off x="2863004" y="5357325"/>
            <a:ext cx="139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인가구에 대한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탐색적 분석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02468F-061B-4205-84A5-367308D73220}"/>
              </a:ext>
            </a:extLst>
          </p:cNvPr>
          <p:cNvSpPr txBox="1"/>
          <p:nvPr/>
        </p:nvSpPr>
        <p:spPr>
          <a:xfrm>
            <a:off x="514932" y="5373045"/>
            <a:ext cx="139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부동산에 대한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탐색적 분석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8E51B3-9535-49B4-8A6C-AC9D5F50E51E}"/>
              </a:ext>
            </a:extLst>
          </p:cNvPr>
          <p:cNvSpPr txBox="1"/>
          <p:nvPr/>
        </p:nvSpPr>
        <p:spPr>
          <a:xfrm>
            <a:off x="5132819" y="5393348"/>
            <a:ext cx="1396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주변 환경에 대한 지도 시각화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695BF7-0A85-4ECD-83B2-AFF7ACE9F648}"/>
              </a:ext>
            </a:extLst>
          </p:cNvPr>
          <p:cNvSpPr txBox="1"/>
          <p:nvPr/>
        </p:nvSpPr>
        <p:spPr>
          <a:xfrm>
            <a:off x="7208159" y="5465378"/>
            <a:ext cx="139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인가구에 대한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사회적 현상 탐색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ppt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B81D04-F38D-436D-A500-6E68448825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04230"/>
            <a:ext cx="1786630" cy="17866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135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92B2A7-8F97-495F-899A-E8ED6BD48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86" y="4470630"/>
            <a:ext cx="2286000" cy="2286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활용 도구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D131DC-0F87-4091-BEEC-AB8FC70E1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96" y="4420015"/>
            <a:ext cx="1981200" cy="2305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E85B92-43B7-466B-BC40-E76C6742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96" y="4420015"/>
            <a:ext cx="2966338" cy="17452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B70CCB-3230-41D9-83BF-998218580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59" y="2636913"/>
            <a:ext cx="3176906" cy="18570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E06AEC-6ECF-4774-83B3-9F410DCF7F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64" y="2636911"/>
            <a:ext cx="4049335" cy="183371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1FEC29B-B478-4FC9-AE96-D6B1C580B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5022"/>
            <a:ext cx="2352675" cy="19431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3158E2-9651-40B8-9B7D-F91295525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" y="2636912"/>
            <a:ext cx="2128110" cy="212811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9A60CD-A2EC-4CDA-91AE-E64C5D4B34D7}"/>
              </a:ext>
            </a:extLst>
          </p:cNvPr>
          <p:cNvSpPr txBox="1"/>
          <p:nvPr/>
        </p:nvSpPr>
        <p:spPr>
          <a:xfrm>
            <a:off x="617179" y="443625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ras Bold ITC" panose="020B0907030504020204" pitchFamily="34" charset="0"/>
              </a:rPr>
              <a:t>centos</a:t>
            </a:r>
            <a:endParaRPr lang="ko-KR" altLang="en-US" dirty="0">
              <a:latin typeface="Eras Bold ITC" panose="020B0907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D822EF-4585-4DAC-B8FA-4468F24B37C4}"/>
              </a:ext>
            </a:extLst>
          </p:cNvPr>
          <p:cNvSpPr txBox="1"/>
          <p:nvPr/>
        </p:nvSpPr>
        <p:spPr>
          <a:xfrm>
            <a:off x="2754958" y="642026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ras Bold ITC" panose="020B0907030504020204" pitchFamily="34" charset="0"/>
              </a:rPr>
              <a:t>Folium</a:t>
            </a:r>
            <a:endParaRPr lang="ko-KR" altLang="en-US" dirty="0">
              <a:latin typeface="Eras Bold ITC" panose="020B0907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74601-29B3-430C-83B8-3C00315F4FA1}"/>
              </a:ext>
            </a:extLst>
          </p:cNvPr>
          <p:cNvSpPr txBox="1"/>
          <p:nvPr/>
        </p:nvSpPr>
        <p:spPr>
          <a:xfrm>
            <a:off x="4421586" y="338075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ras Bold ITC" panose="020B0907030504020204" pitchFamily="34" charset="0"/>
              </a:rPr>
              <a:t>Python</a:t>
            </a:r>
            <a:endParaRPr lang="ko-KR" altLang="en-US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60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10868-1016-4C27-99A2-2B658C1C0565}"/>
              </a:ext>
            </a:extLst>
          </p:cNvPr>
          <p:cNvSpPr txBox="1"/>
          <p:nvPr/>
        </p:nvSpPr>
        <p:spPr>
          <a:xfrm>
            <a:off x="1010993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데이터 출처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4EAF1-17A1-427A-B92A-768012DA42F8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B2D098E-1CB2-4A3A-968A-A1825B104A85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12" name="이등변 삼각형 10">
              <a:extLst>
                <a:ext uri="{FF2B5EF4-FFF2-40B4-BE49-F238E27FC236}">
                  <a16:creationId xmlns:a16="http://schemas.microsoft.com/office/drawing/2014/main" id="{AA272FA6-8D51-486F-B8E5-4B83F68C6FBD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1B13DF-7371-4F85-9474-F1E7121B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884951"/>
            <a:ext cx="8619317" cy="502570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/>
              <a:t>통계청</a:t>
            </a:r>
            <a:endParaRPr lang="en-US" altLang="ko-KR" sz="3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/>
              <a:t>서울 열린 데이터광장</a:t>
            </a:r>
            <a:endParaRPr lang="en-US" altLang="ko-KR" sz="3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/>
              <a:t>공공 </a:t>
            </a:r>
            <a:r>
              <a:rPr lang="ko-KR" altLang="en-US" sz="3000" dirty="0" err="1"/>
              <a:t>데이터포털</a:t>
            </a:r>
            <a:endParaRPr lang="en-US" altLang="ko-KR" sz="3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/>
              <a:t>블로그</a:t>
            </a:r>
            <a:r>
              <a:rPr lang="en-US" altLang="ko-KR" sz="3000" dirty="0"/>
              <a:t>(Augustus)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 err="1"/>
              <a:t>국가공간정보포털</a:t>
            </a:r>
            <a:endParaRPr lang="en-US" altLang="ko-KR" sz="3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 err="1"/>
              <a:t>국가통계포털</a:t>
            </a:r>
            <a:r>
              <a:rPr lang="en-US" altLang="ko-KR" sz="3000" dirty="0"/>
              <a:t>(KOSIS)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90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10868-1016-4C27-99A2-2B658C1C0565}"/>
              </a:ext>
            </a:extLst>
          </p:cNvPr>
          <p:cNvSpPr txBox="1"/>
          <p:nvPr/>
        </p:nvSpPr>
        <p:spPr>
          <a:xfrm>
            <a:off x="1010993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분석 데이터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4EAF1-17A1-427A-B92A-768012DA42F8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B2D098E-1CB2-4A3A-968A-A1825B104A85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12" name="이등변 삼각형 10">
              <a:extLst>
                <a:ext uri="{FF2B5EF4-FFF2-40B4-BE49-F238E27FC236}">
                  <a16:creationId xmlns:a16="http://schemas.microsoft.com/office/drawing/2014/main" id="{AA272FA6-8D51-486F-B8E5-4B83F68C6FBD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1B13DF-7371-4F85-9474-F1E7121B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41" y="1675727"/>
            <a:ext cx="8619317" cy="5025702"/>
          </a:xfrm>
        </p:spPr>
        <p:txBody>
          <a:bodyPr>
            <a:normAutofit/>
          </a:bodyPr>
          <a:lstStyle/>
          <a:p>
            <a:pPr algn="ctr"/>
            <a:endParaRPr lang="en-US" altLang="ko-KR" sz="4000" dirty="0"/>
          </a:p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7A0727-C4F1-4929-8DC4-35CC95CB8569}"/>
              </a:ext>
            </a:extLst>
          </p:cNvPr>
          <p:cNvGrpSpPr/>
          <p:nvPr/>
        </p:nvGrpSpPr>
        <p:grpSpPr>
          <a:xfrm>
            <a:off x="621482" y="1947062"/>
            <a:ext cx="7901034" cy="2443048"/>
            <a:chOff x="827591" y="2888060"/>
            <a:chExt cx="7901034" cy="244304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AC53E53-D638-4560-93C0-B61F52DE9476}"/>
                </a:ext>
              </a:extLst>
            </p:cNvPr>
            <p:cNvSpPr/>
            <p:nvPr/>
          </p:nvSpPr>
          <p:spPr>
            <a:xfrm>
              <a:off x="4444688" y="4314300"/>
              <a:ext cx="1016623" cy="1016808"/>
            </a:xfrm>
            <a:prstGeom prst="ellipse">
              <a:avLst/>
            </a:prstGeom>
            <a:solidFill>
              <a:srgbClr val="FFD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446418-1828-47E4-BBE6-96B063E70F60}"/>
                </a:ext>
              </a:extLst>
            </p:cNvPr>
            <p:cNvSpPr txBox="1"/>
            <p:nvPr/>
          </p:nvSpPr>
          <p:spPr>
            <a:xfrm>
              <a:off x="827591" y="3701382"/>
              <a:ext cx="268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선호도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268CB5-9854-4B34-888A-3B91801E03ED}"/>
                </a:ext>
              </a:extLst>
            </p:cNvPr>
            <p:cNvSpPr txBox="1"/>
            <p:nvPr/>
          </p:nvSpPr>
          <p:spPr>
            <a:xfrm>
              <a:off x="1206868" y="3269725"/>
              <a:ext cx="19277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1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EE8245-BE9D-4969-92B2-742763E355BD}"/>
                </a:ext>
              </a:extLst>
            </p:cNvPr>
            <p:cNvGrpSpPr/>
            <p:nvPr/>
          </p:nvGrpSpPr>
          <p:grpSpPr>
            <a:xfrm>
              <a:off x="2114103" y="2888060"/>
              <a:ext cx="113228" cy="184968"/>
              <a:chOff x="1938544" y="3672447"/>
              <a:chExt cx="113228" cy="184968"/>
            </a:xfrm>
          </p:grpSpPr>
          <p:sp>
            <p:nvSpPr>
              <p:cNvPr id="42" name="직사각형 4">
                <a:extLst>
                  <a:ext uri="{FF2B5EF4-FFF2-40B4-BE49-F238E27FC236}">
                    <a16:creationId xmlns:a16="http://schemas.microsoft.com/office/drawing/2014/main" id="{0F34111F-CE76-4251-88B6-67E5AA127672}"/>
                  </a:ext>
                </a:extLst>
              </p:cNvPr>
              <p:cNvSpPr/>
              <p:nvPr/>
            </p:nvSpPr>
            <p:spPr>
              <a:xfrm rot="13500000">
                <a:off x="1938544" y="367244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">
                <a:extLst>
                  <a:ext uri="{FF2B5EF4-FFF2-40B4-BE49-F238E27FC236}">
                    <a16:creationId xmlns:a16="http://schemas.microsoft.com/office/drawing/2014/main" id="{CBC5FD34-D315-47D0-BE85-3C46BDE3679A}"/>
                  </a:ext>
                </a:extLst>
              </p:cNvPr>
              <p:cNvSpPr/>
              <p:nvPr/>
            </p:nvSpPr>
            <p:spPr>
              <a:xfrm rot="13500000">
                <a:off x="1938544" y="374418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E7834-3F50-41A6-A7CE-89DAD797B2D1}"/>
                </a:ext>
              </a:extLst>
            </p:cNvPr>
            <p:cNvSpPr txBox="1"/>
            <p:nvPr/>
          </p:nvSpPr>
          <p:spPr>
            <a:xfrm>
              <a:off x="3959658" y="3701382"/>
              <a:ext cx="19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인구 통계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0CAD02-FD0A-40E6-85A1-EE3BBAC134A7}"/>
                </a:ext>
              </a:extLst>
            </p:cNvPr>
            <p:cNvSpPr txBox="1"/>
            <p:nvPr/>
          </p:nvSpPr>
          <p:spPr>
            <a:xfrm>
              <a:off x="3989151" y="3269725"/>
              <a:ext cx="19277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2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2B5AF-BA66-458F-937C-B8AFE0B080AB}"/>
                </a:ext>
              </a:extLst>
            </p:cNvPr>
            <p:cNvGrpSpPr/>
            <p:nvPr/>
          </p:nvGrpSpPr>
          <p:grpSpPr>
            <a:xfrm>
              <a:off x="4896386" y="2888060"/>
              <a:ext cx="113228" cy="184968"/>
              <a:chOff x="4898422" y="3754997"/>
              <a:chExt cx="113228" cy="184968"/>
            </a:xfrm>
          </p:grpSpPr>
          <p:sp>
            <p:nvSpPr>
              <p:cNvPr id="40" name="직사각형 4">
                <a:extLst>
                  <a:ext uri="{FF2B5EF4-FFF2-40B4-BE49-F238E27FC236}">
                    <a16:creationId xmlns:a16="http://schemas.microsoft.com/office/drawing/2014/main" id="{8C5889BB-D502-4322-911A-3742FE3196B1}"/>
                  </a:ext>
                </a:extLst>
              </p:cNvPr>
              <p:cNvSpPr/>
              <p:nvPr/>
            </p:nvSpPr>
            <p:spPr>
              <a:xfrm rot="13500000">
                <a:off x="4898422" y="375499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">
                <a:extLst>
                  <a:ext uri="{FF2B5EF4-FFF2-40B4-BE49-F238E27FC236}">
                    <a16:creationId xmlns:a16="http://schemas.microsoft.com/office/drawing/2014/main" id="{DD8B2E38-E340-4E2B-979A-348280FC4C9A}"/>
                  </a:ext>
                </a:extLst>
              </p:cNvPr>
              <p:cNvSpPr/>
              <p:nvPr/>
            </p:nvSpPr>
            <p:spPr>
              <a:xfrm rot="13500000">
                <a:off x="4898422" y="382673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A5D13B-0044-4079-BA3E-7D6F76E128C1}"/>
                </a:ext>
              </a:extLst>
            </p:cNvPr>
            <p:cNvSpPr txBox="1"/>
            <p:nvPr/>
          </p:nvSpPr>
          <p:spPr>
            <a:xfrm>
              <a:off x="6741941" y="3701382"/>
              <a:ext cx="19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부동산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5D6DD-FD76-4565-9AD1-9CBCFA35B4C4}"/>
                </a:ext>
              </a:extLst>
            </p:cNvPr>
            <p:cNvSpPr txBox="1"/>
            <p:nvPr/>
          </p:nvSpPr>
          <p:spPr>
            <a:xfrm>
              <a:off x="6771435" y="3269725"/>
              <a:ext cx="19277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3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30471D0-232B-4F9A-A1DB-D2552663F0B4}"/>
                </a:ext>
              </a:extLst>
            </p:cNvPr>
            <p:cNvGrpSpPr/>
            <p:nvPr/>
          </p:nvGrpSpPr>
          <p:grpSpPr>
            <a:xfrm>
              <a:off x="7678669" y="2888060"/>
              <a:ext cx="113228" cy="184968"/>
              <a:chOff x="7911398" y="3754997"/>
              <a:chExt cx="113228" cy="184968"/>
            </a:xfrm>
          </p:grpSpPr>
          <p:sp>
            <p:nvSpPr>
              <p:cNvPr id="38" name="직사각형 4">
                <a:extLst>
                  <a:ext uri="{FF2B5EF4-FFF2-40B4-BE49-F238E27FC236}">
                    <a16:creationId xmlns:a16="http://schemas.microsoft.com/office/drawing/2014/main" id="{06F40340-10E3-443F-BE54-13CA65062F45}"/>
                  </a:ext>
                </a:extLst>
              </p:cNvPr>
              <p:cNvSpPr/>
              <p:nvPr/>
            </p:nvSpPr>
            <p:spPr>
              <a:xfrm rot="13500000">
                <a:off x="7911398" y="375499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4">
                <a:extLst>
                  <a:ext uri="{FF2B5EF4-FFF2-40B4-BE49-F238E27FC236}">
                    <a16:creationId xmlns:a16="http://schemas.microsoft.com/office/drawing/2014/main" id="{237AACDA-BB77-41EC-80A1-860767700E3D}"/>
                  </a:ext>
                </a:extLst>
              </p:cNvPr>
              <p:cNvSpPr/>
              <p:nvPr/>
            </p:nvSpPr>
            <p:spPr>
              <a:xfrm rot="13500000">
                <a:off x="7911398" y="382673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7FE4157-4E5C-44D8-BE5C-FDEFBF59A5EF}"/>
                </a:ext>
              </a:extLst>
            </p:cNvPr>
            <p:cNvGrpSpPr/>
            <p:nvPr/>
          </p:nvGrpSpPr>
          <p:grpSpPr>
            <a:xfrm>
              <a:off x="1663747" y="4314300"/>
              <a:ext cx="3797564" cy="1016808"/>
              <a:chOff x="1670711" y="4378419"/>
              <a:chExt cx="3797564" cy="1016808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373BDE1-165A-435E-8B78-E4BC2B0D6DAA}"/>
                  </a:ext>
                </a:extLst>
              </p:cNvPr>
              <p:cNvSpPr/>
              <p:nvPr/>
            </p:nvSpPr>
            <p:spPr>
              <a:xfrm>
                <a:off x="1670711" y="4378419"/>
                <a:ext cx="1016623" cy="1016808"/>
              </a:xfrm>
              <a:prstGeom prst="ellipse">
                <a:avLst/>
              </a:prstGeom>
              <a:solidFill>
                <a:srgbClr val="FFD9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7" name="Picture 4" descr="C:\Users\user\Downloads\noun_73595_cc.png">
                <a:extLst>
                  <a:ext uri="{FF2B5EF4-FFF2-40B4-BE49-F238E27FC236}">
                    <a16:creationId xmlns:a16="http://schemas.microsoft.com/office/drawing/2014/main" id="{2F46460E-31E3-42FF-85E9-60154720E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231"/>
              <a:stretch/>
            </p:blipFill>
            <p:spPr bwMode="auto">
              <a:xfrm>
                <a:off x="4482529" y="4483807"/>
                <a:ext cx="985746" cy="806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75A3C4B-522C-4CFD-A2EC-DB309C37B547}"/>
                </a:ext>
              </a:extLst>
            </p:cNvPr>
            <p:cNvSpPr/>
            <p:nvPr/>
          </p:nvSpPr>
          <p:spPr>
            <a:xfrm>
              <a:off x="7229552" y="4314300"/>
              <a:ext cx="1016623" cy="1016808"/>
            </a:xfrm>
            <a:prstGeom prst="ellipse">
              <a:avLst/>
            </a:prstGeom>
            <a:solidFill>
              <a:srgbClr val="FFD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A29EDB6-8F0D-416C-B140-3395DEC8B04B}"/>
              </a:ext>
            </a:extLst>
          </p:cNvPr>
          <p:cNvGrpSpPr/>
          <p:nvPr/>
        </p:nvGrpSpPr>
        <p:grpSpPr>
          <a:xfrm>
            <a:off x="879605" y="4983264"/>
            <a:ext cx="2428129" cy="296428"/>
            <a:chOff x="1116192" y="2641790"/>
            <a:chExt cx="2428129" cy="29642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FFFA9E-6DA9-4034-87F6-48D2EECF6D55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주거 선택 환경 요인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47FD06E-9F50-4F0B-A0D9-EEBD66C33DAB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47" name="자유형: 도형 273">
                <a:extLst>
                  <a:ext uri="{FF2B5EF4-FFF2-40B4-BE49-F238E27FC236}">
                    <a16:creationId xmlns:a16="http://schemas.microsoft.com/office/drawing/2014/main" id="{75FF0AF0-640D-47E0-8401-A273924F554F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" name="사각형: 잘린 한쪽 모서리 53">
                <a:extLst>
                  <a:ext uri="{FF2B5EF4-FFF2-40B4-BE49-F238E27FC236}">
                    <a16:creationId xmlns:a16="http://schemas.microsoft.com/office/drawing/2014/main" id="{8B5E9606-2593-4292-AE7E-AE4C6F1B16C7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23950A-724C-4B93-AC89-CC924FAE4ADE}"/>
              </a:ext>
            </a:extLst>
          </p:cNvPr>
          <p:cNvGrpSpPr/>
          <p:nvPr/>
        </p:nvGrpSpPr>
        <p:grpSpPr>
          <a:xfrm>
            <a:off x="3723438" y="4983264"/>
            <a:ext cx="2289498" cy="555088"/>
            <a:chOff x="3960025" y="2641790"/>
            <a:chExt cx="2289498" cy="55508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730976-25F6-4354-8DE1-A05A6FE02812}"/>
                </a:ext>
              </a:extLst>
            </p:cNvPr>
            <p:cNvSpPr txBox="1"/>
            <p:nvPr/>
          </p:nvSpPr>
          <p:spPr>
            <a:xfrm>
              <a:off x="4035810" y="2641790"/>
              <a:ext cx="2213713" cy="55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인가구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총 인구수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서울특별시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(2015~2020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A1B16E0-2630-42EC-9758-C8ED1CF83DDF}"/>
                </a:ext>
              </a:extLst>
            </p:cNvPr>
            <p:cNvGrpSpPr/>
            <p:nvPr/>
          </p:nvGrpSpPr>
          <p:grpSpPr>
            <a:xfrm>
              <a:off x="3960025" y="2743240"/>
              <a:ext cx="112034" cy="97559"/>
              <a:chOff x="5637187" y="2898790"/>
              <a:chExt cx="1076064" cy="862918"/>
            </a:xfrm>
          </p:grpSpPr>
          <p:sp>
            <p:nvSpPr>
              <p:cNvPr id="57" name="자유형: 도형 319">
                <a:extLst>
                  <a:ext uri="{FF2B5EF4-FFF2-40B4-BE49-F238E27FC236}">
                    <a16:creationId xmlns:a16="http://schemas.microsoft.com/office/drawing/2014/main" id="{58AF15CC-0922-48AA-8644-939CEA875F0E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8" name="사각형: 잘린 한쪽 모서리 53">
                <a:extLst>
                  <a:ext uri="{FF2B5EF4-FFF2-40B4-BE49-F238E27FC236}">
                    <a16:creationId xmlns:a16="http://schemas.microsoft.com/office/drawing/2014/main" id="{1FE6EE34-D3AA-409C-BFA6-29CD78CBEB99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9F91287-E55F-438B-894B-A1939543079A}"/>
              </a:ext>
            </a:extLst>
          </p:cNvPr>
          <p:cNvGrpSpPr/>
          <p:nvPr/>
        </p:nvGrpSpPr>
        <p:grpSpPr>
          <a:xfrm>
            <a:off x="3723438" y="5558880"/>
            <a:ext cx="2289500" cy="315023"/>
            <a:chOff x="3960025" y="3195179"/>
            <a:chExt cx="2289500" cy="3150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2A67099-6876-4B0E-B99E-2EBF51CE9D51}"/>
                </a:ext>
              </a:extLst>
            </p:cNvPr>
            <p:cNvSpPr txBox="1"/>
            <p:nvPr/>
          </p:nvSpPr>
          <p:spPr>
            <a:xfrm>
              <a:off x="4035811" y="3195179"/>
              <a:ext cx="221371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인가구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여 총 인구수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D457E4F-B425-4C3E-B8B2-9A37EFAA50A4}"/>
                </a:ext>
              </a:extLst>
            </p:cNvPr>
            <p:cNvGrpSpPr/>
            <p:nvPr/>
          </p:nvGrpSpPr>
          <p:grpSpPr>
            <a:xfrm>
              <a:off x="3960025" y="3296629"/>
              <a:ext cx="112034" cy="97559"/>
              <a:chOff x="5637187" y="2898790"/>
              <a:chExt cx="1076064" cy="862918"/>
            </a:xfrm>
          </p:grpSpPr>
          <p:sp>
            <p:nvSpPr>
              <p:cNvPr id="62" name="자유형: 도형 323">
                <a:extLst>
                  <a:ext uri="{FF2B5EF4-FFF2-40B4-BE49-F238E27FC236}">
                    <a16:creationId xmlns:a16="http://schemas.microsoft.com/office/drawing/2014/main" id="{D4229D5D-8FB7-4CCE-AD44-E3F0D73D626B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3" name="사각형: 잘린 한쪽 모서리 53">
                <a:extLst>
                  <a:ext uri="{FF2B5EF4-FFF2-40B4-BE49-F238E27FC236}">
                    <a16:creationId xmlns:a16="http://schemas.microsoft.com/office/drawing/2014/main" id="{7792D9FD-D1B7-4AC2-90B2-ADF7E5316AA8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BFBC7F7-16F1-4DEF-B88F-A779AC128554}"/>
              </a:ext>
            </a:extLst>
          </p:cNvPr>
          <p:cNvGrpSpPr/>
          <p:nvPr/>
        </p:nvGrpSpPr>
        <p:grpSpPr>
          <a:xfrm>
            <a:off x="3723438" y="5956988"/>
            <a:ext cx="2289500" cy="315023"/>
            <a:chOff x="3960025" y="3748567"/>
            <a:chExt cx="2289500" cy="31502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2EFF18-773C-4DDD-A23E-9C720CB656E2}"/>
                </a:ext>
              </a:extLst>
            </p:cNvPr>
            <p:cNvSpPr txBox="1"/>
            <p:nvPr/>
          </p:nvSpPr>
          <p:spPr>
            <a:xfrm>
              <a:off x="4035810" y="3748567"/>
              <a:ext cx="2213715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인가구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연령별 인구수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FC95E54-CC2D-4922-9CF5-012D664B1B5A}"/>
                </a:ext>
              </a:extLst>
            </p:cNvPr>
            <p:cNvGrpSpPr/>
            <p:nvPr/>
          </p:nvGrpSpPr>
          <p:grpSpPr>
            <a:xfrm>
              <a:off x="3960025" y="3850017"/>
              <a:ext cx="112034" cy="97559"/>
              <a:chOff x="5637187" y="2898790"/>
              <a:chExt cx="1076064" cy="862918"/>
            </a:xfrm>
          </p:grpSpPr>
          <p:sp>
            <p:nvSpPr>
              <p:cNvPr id="67" name="자유형: 도형 327">
                <a:extLst>
                  <a:ext uri="{FF2B5EF4-FFF2-40B4-BE49-F238E27FC236}">
                    <a16:creationId xmlns:a16="http://schemas.microsoft.com/office/drawing/2014/main" id="{46F0EF30-2C2A-4385-BC99-0A8B10B45723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8" name="사각형: 잘린 한쪽 모서리 53">
                <a:extLst>
                  <a:ext uri="{FF2B5EF4-FFF2-40B4-BE49-F238E27FC236}">
                    <a16:creationId xmlns:a16="http://schemas.microsoft.com/office/drawing/2014/main" id="{7F0722DC-A61A-496B-82B4-16EC3E2B4D21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F0DA4A2-133E-465F-8C58-4440E44CBED8}"/>
              </a:ext>
            </a:extLst>
          </p:cNvPr>
          <p:cNvGrpSpPr/>
          <p:nvPr/>
        </p:nvGrpSpPr>
        <p:grpSpPr>
          <a:xfrm>
            <a:off x="6556849" y="4983264"/>
            <a:ext cx="2289498" cy="315023"/>
            <a:chOff x="6793436" y="2641790"/>
            <a:chExt cx="2289498" cy="31502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27B270-BA2A-4D1E-A9B0-835110DA86A0}"/>
                </a:ext>
              </a:extLst>
            </p:cNvPr>
            <p:cNvSpPr txBox="1"/>
            <p:nvPr/>
          </p:nvSpPr>
          <p:spPr>
            <a:xfrm>
              <a:off x="6869221" y="2641790"/>
              <a:ext cx="2213713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지역구별 전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월세가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B221750-65DA-4B42-BAA6-C1B5E4D9D80B}"/>
                </a:ext>
              </a:extLst>
            </p:cNvPr>
            <p:cNvGrpSpPr/>
            <p:nvPr/>
          </p:nvGrpSpPr>
          <p:grpSpPr>
            <a:xfrm>
              <a:off x="6793436" y="2743240"/>
              <a:ext cx="112034" cy="97559"/>
              <a:chOff x="5637187" y="2898790"/>
              <a:chExt cx="1076064" cy="862918"/>
            </a:xfrm>
          </p:grpSpPr>
          <p:sp>
            <p:nvSpPr>
              <p:cNvPr id="77" name="자유형: 도형 333">
                <a:extLst>
                  <a:ext uri="{FF2B5EF4-FFF2-40B4-BE49-F238E27FC236}">
                    <a16:creationId xmlns:a16="http://schemas.microsoft.com/office/drawing/2014/main" id="{EB8D7833-79CD-4E52-AAE1-FAF6009745EE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E8C4C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8" name="사각형: 잘린 한쪽 모서리 53">
                <a:extLst>
                  <a:ext uri="{FF2B5EF4-FFF2-40B4-BE49-F238E27FC236}">
                    <a16:creationId xmlns:a16="http://schemas.microsoft.com/office/drawing/2014/main" id="{63D5DAF8-4283-4DD5-A46E-9E06B24A7332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84" name="그래픽 83" descr="원형 순서도">
            <a:extLst>
              <a:ext uri="{FF2B5EF4-FFF2-40B4-BE49-F238E27FC236}">
                <a16:creationId xmlns:a16="http://schemas.microsoft.com/office/drawing/2014/main" id="{AA6AB442-01A7-47B7-95E7-15B1BFC7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7408" y="3411313"/>
            <a:ext cx="914400" cy="914400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EAA682-C9FF-4D7F-B800-1AD3A47E0805}"/>
              </a:ext>
            </a:extLst>
          </p:cNvPr>
          <p:cNvGrpSpPr/>
          <p:nvPr/>
        </p:nvGrpSpPr>
        <p:grpSpPr>
          <a:xfrm>
            <a:off x="3723436" y="6373376"/>
            <a:ext cx="2289500" cy="315023"/>
            <a:chOff x="3960025" y="3748567"/>
            <a:chExt cx="2289500" cy="31502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1D72CFD-8D20-404D-AAE1-023F7603E24A}"/>
                </a:ext>
              </a:extLst>
            </p:cNvPr>
            <p:cNvSpPr txBox="1"/>
            <p:nvPr/>
          </p:nvSpPr>
          <p:spPr>
            <a:xfrm>
              <a:off x="4035810" y="3748567"/>
              <a:ext cx="2213715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성별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연령대별 실업률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A5E863-A0A4-4DCC-9749-9CAF807689C3}"/>
                </a:ext>
              </a:extLst>
            </p:cNvPr>
            <p:cNvGrpSpPr/>
            <p:nvPr/>
          </p:nvGrpSpPr>
          <p:grpSpPr>
            <a:xfrm>
              <a:off x="3960025" y="3850017"/>
              <a:ext cx="112034" cy="97559"/>
              <a:chOff x="5637187" y="2898790"/>
              <a:chExt cx="1076064" cy="862918"/>
            </a:xfrm>
          </p:grpSpPr>
          <p:sp>
            <p:nvSpPr>
              <p:cNvPr id="88" name="자유형: 도형 327">
                <a:extLst>
                  <a:ext uri="{FF2B5EF4-FFF2-40B4-BE49-F238E27FC236}">
                    <a16:creationId xmlns:a16="http://schemas.microsoft.com/office/drawing/2014/main" id="{6AA97679-6F79-41A9-B5F9-D76F01E04242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94" name="사각형: 잘린 한쪽 모서리 53">
                <a:extLst>
                  <a:ext uri="{FF2B5EF4-FFF2-40B4-BE49-F238E27FC236}">
                    <a16:creationId xmlns:a16="http://schemas.microsoft.com/office/drawing/2014/main" id="{4BB0FB81-D6EF-4F27-96B3-8F6A7C02299A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95" name="그래픽 94" descr="주택">
            <a:extLst>
              <a:ext uri="{FF2B5EF4-FFF2-40B4-BE49-F238E27FC236}">
                <a16:creationId xmlns:a16="http://schemas.microsoft.com/office/drawing/2014/main" id="{5905CDAC-8D2E-4C5F-BC9F-433671EA1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1974" y="33703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2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10868-1016-4C27-99A2-2B658C1C0565}"/>
              </a:ext>
            </a:extLst>
          </p:cNvPr>
          <p:cNvSpPr txBox="1"/>
          <p:nvPr/>
        </p:nvSpPr>
        <p:spPr>
          <a:xfrm>
            <a:off x="1010993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분석 데이터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4EAF1-17A1-427A-B92A-768012DA42F8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B2D098E-1CB2-4A3A-968A-A1825B104A85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12" name="이등변 삼각형 10">
              <a:extLst>
                <a:ext uri="{FF2B5EF4-FFF2-40B4-BE49-F238E27FC236}">
                  <a16:creationId xmlns:a16="http://schemas.microsoft.com/office/drawing/2014/main" id="{AA272FA6-8D51-486F-B8E5-4B83F68C6FBD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1B13DF-7371-4F85-9474-F1E7121B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41" y="1675727"/>
            <a:ext cx="8619317" cy="5025702"/>
          </a:xfrm>
        </p:spPr>
        <p:txBody>
          <a:bodyPr>
            <a:normAutofit/>
          </a:bodyPr>
          <a:lstStyle/>
          <a:p>
            <a:pPr algn="ctr"/>
            <a:endParaRPr lang="en-US" altLang="ko-KR" sz="4000" dirty="0"/>
          </a:p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7A0727-C4F1-4929-8DC4-35CC95CB8569}"/>
              </a:ext>
            </a:extLst>
          </p:cNvPr>
          <p:cNvGrpSpPr/>
          <p:nvPr/>
        </p:nvGrpSpPr>
        <p:grpSpPr>
          <a:xfrm>
            <a:off x="2012624" y="1947062"/>
            <a:ext cx="5118751" cy="2443048"/>
            <a:chOff x="827591" y="2888060"/>
            <a:chExt cx="5118751" cy="24430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446418-1828-47E4-BBE6-96B063E70F60}"/>
                </a:ext>
              </a:extLst>
            </p:cNvPr>
            <p:cNvSpPr txBox="1"/>
            <p:nvPr/>
          </p:nvSpPr>
          <p:spPr>
            <a:xfrm>
              <a:off x="827591" y="3701382"/>
              <a:ext cx="268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치안 및 편의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268CB5-9854-4B34-888A-3B91801E03ED}"/>
                </a:ext>
              </a:extLst>
            </p:cNvPr>
            <p:cNvSpPr txBox="1"/>
            <p:nvPr/>
          </p:nvSpPr>
          <p:spPr>
            <a:xfrm>
              <a:off x="1206868" y="3269725"/>
              <a:ext cx="1927705" cy="54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4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EE8245-BE9D-4969-92B2-742763E355BD}"/>
                </a:ext>
              </a:extLst>
            </p:cNvPr>
            <p:cNvGrpSpPr/>
            <p:nvPr/>
          </p:nvGrpSpPr>
          <p:grpSpPr>
            <a:xfrm>
              <a:off x="2114103" y="2888060"/>
              <a:ext cx="113228" cy="184968"/>
              <a:chOff x="1938544" y="3672447"/>
              <a:chExt cx="113228" cy="184968"/>
            </a:xfrm>
          </p:grpSpPr>
          <p:sp>
            <p:nvSpPr>
              <p:cNvPr id="42" name="직사각형 4">
                <a:extLst>
                  <a:ext uri="{FF2B5EF4-FFF2-40B4-BE49-F238E27FC236}">
                    <a16:creationId xmlns:a16="http://schemas.microsoft.com/office/drawing/2014/main" id="{0F34111F-CE76-4251-88B6-67E5AA127672}"/>
                  </a:ext>
                </a:extLst>
              </p:cNvPr>
              <p:cNvSpPr/>
              <p:nvPr/>
            </p:nvSpPr>
            <p:spPr>
              <a:xfrm rot="13500000">
                <a:off x="1938544" y="367244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">
                <a:extLst>
                  <a:ext uri="{FF2B5EF4-FFF2-40B4-BE49-F238E27FC236}">
                    <a16:creationId xmlns:a16="http://schemas.microsoft.com/office/drawing/2014/main" id="{CBC5FD34-D315-47D0-BE85-3C46BDE3679A}"/>
                  </a:ext>
                </a:extLst>
              </p:cNvPr>
              <p:cNvSpPr/>
              <p:nvPr/>
            </p:nvSpPr>
            <p:spPr>
              <a:xfrm rot="13500000">
                <a:off x="1938544" y="374418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E7834-3F50-41A6-A7CE-89DAD797B2D1}"/>
                </a:ext>
              </a:extLst>
            </p:cNvPr>
            <p:cNvSpPr txBox="1"/>
            <p:nvPr/>
          </p:nvSpPr>
          <p:spPr>
            <a:xfrm>
              <a:off x="3959658" y="3701382"/>
              <a:ext cx="19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공공기관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0CAD02-FD0A-40E6-85A1-EE3BBAC134A7}"/>
                </a:ext>
              </a:extLst>
            </p:cNvPr>
            <p:cNvSpPr txBox="1"/>
            <p:nvPr/>
          </p:nvSpPr>
          <p:spPr>
            <a:xfrm>
              <a:off x="3989151" y="3269725"/>
              <a:ext cx="1927705" cy="54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5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2B5AF-BA66-458F-937C-B8AFE0B080AB}"/>
                </a:ext>
              </a:extLst>
            </p:cNvPr>
            <p:cNvGrpSpPr/>
            <p:nvPr/>
          </p:nvGrpSpPr>
          <p:grpSpPr>
            <a:xfrm>
              <a:off x="4896386" y="2888060"/>
              <a:ext cx="113228" cy="184968"/>
              <a:chOff x="4898422" y="3754997"/>
              <a:chExt cx="113228" cy="184968"/>
            </a:xfrm>
          </p:grpSpPr>
          <p:sp>
            <p:nvSpPr>
              <p:cNvPr id="40" name="직사각형 4">
                <a:extLst>
                  <a:ext uri="{FF2B5EF4-FFF2-40B4-BE49-F238E27FC236}">
                    <a16:creationId xmlns:a16="http://schemas.microsoft.com/office/drawing/2014/main" id="{8C5889BB-D502-4322-911A-3742FE3196B1}"/>
                  </a:ext>
                </a:extLst>
              </p:cNvPr>
              <p:cNvSpPr/>
              <p:nvPr/>
            </p:nvSpPr>
            <p:spPr>
              <a:xfrm rot="13500000">
                <a:off x="4898422" y="375499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">
                <a:extLst>
                  <a:ext uri="{FF2B5EF4-FFF2-40B4-BE49-F238E27FC236}">
                    <a16:creationId xmlns:a16="http://schemas.microsoft.com/office/drawing/2014/main" id="{DD8B2E38-E340-4E2B-979A-348280FC4C9A}"/>
                  </a:ext>
                </a:extLst>
              </p:cNvPr>
              <p:cNvSpPr/>
              <p:nvPr/>
            </p:nvSpPr>
            <p:spPr>
              <a:xfrm rot="13500000">
                <a:off x="4898422" y="382673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373BDE1-165A-435E-8B78-E4BC2B0D6DAA}"/>
                </a:ext>
              </a:extLst>
            </p:cNvPr>
            <p:cNvSpPr/>
            <p:nvPr/>
          </p:nvSpPr>
          <p:spPr>
            <a:xfrm>
              <a:off x="1663747" y="4314300"/>
              <a:ext cx="1016623" cy="1016808"/>
            </a:xfrm>
            <a:prstGeom prst="ellipse">
              <a:avLst/>
            </a:prstGeom>
            <a:solidFill>
              <a:srgbClr val="FFD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AC53E53-D638-4560-93C0-B61F52DE9476}"/>
                </a:ext>
              </a:extLst>
            </p:cNvPr>
            <p:cNvSpPr/>
            <p:nvPr/>
          </p:nvSpPr>
          <p:spPr>
            <a:xfrm>
              <a:off x="4444688" y="4314300"/>
              <a:ext cx="1016623" cy="1016808"/>
            </a:xfrm>
            <a:prstGeom prst="ellipse">
              <a:avLst/>
            </a:prstGeom>
            <a:solidFill>
              <a:srgbClr val="FFD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A29EDB6-8F0D-416C-B140-3395DEC8B04B}"/>
              </a:ext>
            </a:extLst>
          </p:cNvPr>
          <p:cNvGrpSpPr/>
          <p:nvPr/>
        </p:nvGrpSpPr>
        <p:grpSpPr>
          <a:xfrm>
            <a:off x="2270747" y="4983264"/>
            <a:ext cx="2428129" cy="296428"/>
            <a:chOff x="1116192" y="2641790"/>
            <a:chExt cx="2428129" cy="29642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FFFA9E-6DA9-4034-87F6-48D2EECF6D55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전국 경찰서 데이터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47FD06E-9F50-4F0B-A0D9-EEBD66C33DAB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47" name="자유형: 도형 273">
                <a:extLst>
                  <a:ext uri="{FF2B5EF4-FFF2-40B4-BE49-F238E27FC236}">
                    <a16:creationId xmlns:a16="http://schemas.microsoft.com/office/drawing/2014/main" id="{75FF0AF0-640D-47E0-8401-A273924F554F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" name="사각형: 잘린 한쪽 모서리 53">
                <a:extLst>
                  <a:ext uri="{FF2B5EF4-FFF2-40B4-BE49-F238E27FC236}">
                    <a16:creationId xmlns:a16="http://schemas.microsoft.com/office/drawing/2014/main" id="{8B5E9606-2593-4292-AE7E-AE4C6F1B16C7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23950A-724C-4B93-AC89-CC924FAE4ADE}"/>
              </a:ext>
            </a:extLst>
          </p:cNvPr>
          <p:cNvGrpSpPr/>
          <p:nvPr/>
        </p:nvGrpSpPr>
        <p:grpSpPr>
          <a:xfrm>
            <a:off x="5114580" y="4983264"/>
            <a:ext cx="2289498" cy="315023"/>
            <a:chOff x="3960025" y="2641790"/>
            <a:chExt cx="2289498" cy="31502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730976-25F6-4354-8DE1-A05A6FE02812}"/>
                </a:ext>
              </a:extLst>
            </p:cNvPr>
            <p:cNvSpPr txBox="1"/>
            <p:nvPr/>
          </p:nvSpPr>
          <p:spPr>
            <a:xfrm>
              <a:off x="4035810" y="2641790"/>
              <a:ext cx="2213713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병원 정보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A1B16E0-2630-42EC-9758-C8ED1CF83DDF}"/>
                </a:ext>
              </a:extLst>
            </p:cNvPr>
            <p:cNvGrpSpPr/>
            <p:nvPr/>
          </p:nvGrpSpPr>
          <p:grpSpPr>
            <a:xfrm>
              <a:off x="3960025" y="2743240"/>
              <a:ext cx="112034" cy="97559"/>
              <a:chOff x="5637187" y="2898790"/>
              <a:chExt cx="1076064" cy="862918"/>
            </a:xfrm>
          </p:grpSpPr>
          <p:sp>
            <p:nvSpPr>
              <p:cNvPr id="57" name="자유형: 도형 319">
                <a:extLst>
                  <a:ext uri="{FF2B5EF4-FFF2-40B4-BE49-F238E27FC236}">
                    <a16:creationId xmlns:a16="http://schemas.microsoft.com/office/drawing/2014/main" id="{58AF15CC-0922-48AA-8644-939CEA875F0E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8" name="사각형: 잘린 한쪽 모서리 53">
                <a:extLst>
                  <a:ext uri="{FF2B5EF4-FFF2-40B4-BE49-F238E27FC236}">
                    <a16:creationId xmlns:a16="http://schemas.microsoft.com/office/drawing/2014/main" id="{1FE6EE34-D3AA-409C-BFA6-29CD78CBEB99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33" name="Picture 2" descr="C:\Users\user\Downloads\noun_222215_cc.png">
            <a:extLst>
              <a:ext uri="{FF2B5EF4-FFF2-40B4-BE49-F238E27FC236}">
                <a16:creationId xmlns:a16="http://schemas.microsoft.com/office/drawing/2014/main" id="{0D1ECCEF-EA4E-4243-8CA1-A999D5264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6"/>
          <a:stretch/>
        </p:blipFill>
        <p:spPr bwMode="auto">
          <a:xfrm>
            <a:off x="2929590" y="3514168"/>
            <a:ext cx="852320" cy="7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33" descr="건물">
            <a:extLst>
              <a:ext uri="{FF2B5EF4-FFF2-40B4-BE49-F238E27FC236}">
                <a16:creationId xmlns:a16="http://schemas.microsoft.com/office/drawing/2014/main" id="{ED8BB7D1-3E44-4253-903C-627EC72B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794" y="3478689"/>
            <a:ext cx="806475" cy="80647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5C7C04-03D1-477C-BBE6-4FB800386250}"/>
              </a:ext>
            </a:extLst>
          </p:cNvPr>
          <p:cNvGrpSpPr/>
          <p:nvPr/>
        </p:nvGrpSpPr>
        <p:grpSpPr>
          <a:xfrm>
            <a:off x="2270747" y="5474991"/>
            <a:ext cx="2428129" cy="296428"/>
            <a:chOff x="1116192" y="2641790"/>
            <a:chExt cx="2428129" cy="29642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6F7B17-4E9E-4BD2-8070-59FE7988E5FA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전국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GS25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편의점 데이터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BEF8FD1-67E2-4FA2-BF45-0B3A4BC437FF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39" name="자유형: 도형 273">
                <a:extLst>
                  <a:ext uri="{FF2B5EF4-FFF2-40B4-BE49-F238E27FC236}">
                    <a16:creationId xmlns:a16="http://schemas.microsoft.com/office/drawing/2014/main" id="{4F607508-4C7E-486D-A0AA-57255B16BFE7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9" name="사각형: 잘린 한쪽 모서리 53">
                <a:extLst>
                  <a:ext uri="{FF2B5EF4-FFF2-40B4-BE49-F238E27FC236}">
                    <a16:creationId xmlns:a16="http://schemas.microsoft.com/office/drawing/2014/main" id="{6F7B37F3-C377-4EBF-9767-A8B8AA021B0D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9705ACE-A68B-4FBE-A565-FE84CCA688A8}"/>
              </a:ext>
            </a:extLst>
          </p:cNvPr>
          <p:cNvGrpSpPr/>
          <p:nvPr/>
        </p:nvGrpSpPr>
        <p:grpSpPr>
          <a:xfrm>
            <a:off x="5114580" y="5474991"/>
            <a:ext cx="2289498" cy="315023"/>
            <a:chOff x="3960025" y="2641790"/>
            <a:chExt cx="2289498" cy="31502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3A9120-6183-476B-AA0F-35634B0D4AF9}"/>
                </a:ext>
              </a:extLst>
            </p:cNvPr>
            <p:cNvSpPr txBox="1"/>
            <p:nvPr/>
          </p:nvSpPr>
          <p:spPr>
            <a:xfrm>
              <a:off x="4035810" y="2641790"/>
              <a:ext cx="2213713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지하철 데이터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6072006-B620-427B-8FB6-C9B24F000BFC}"/>
                </a:ext>
              </a:extLst>
            </p:cNvPr>
            <p:cNvGrpSpPr/>
            <p:nvPr/>
          </p:nvGrpSpPr>
          <p:grpSpPr>
            <a:xfrm>
              <a:off x="3960025" y="2743240"/>
              <a:ext cx="112034" cy="97559"/>
              <a:chOff x="5637187" y="2898790"/>
              <a:chExt cx="1076064" cy="862918"/>
            </a:xfrm>
          </p:grpSpPr>
          <p:sp>
            <p:nvSpPr>
              <p:cNvPr id="63" name="자유형: 도형 319">
                <a:extLst>
                  <a:ext uri="{FF2B5EF4-FFF2-40B4-BE49-F238E27FC236}">
                    <a16:creationId xmlns:a16="http://schemas.microsoft.com/office/drawing/2014/main" id="{721EAA26-15E1-4274-8AA5-445516D44D87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4" name="사각형: 잘린 한쪽 모서리 53">
                <a:extLst>
                  <a:ext uri="{FF2B5EF4-FFF2-40B4-BE49-F238E27FC236}">
                    <a16:creationId xmlns:a16="http://schemas.microsoft.com/office/drawing/2014/main" id="{F0235686-B6A9-4496-B699-9A828E49CD81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C8BB955-1186-4271-888F-241017B71AF9}"/>
              </a:ext>
            </a:extLst>
          </p:cNvPr>
          <p:cNvGrpSpPr/>
          <p:nvPr/>
        </p:nvGrpSpPr>
        <p:grpSpPr>
          <a:xfrm>
            <a:off x="5111165" y="5966718"/>
            <a:ext cx="2289498" cy="315023"/>
            <a:chOff x="3960025" y="2641790"/>
            <a:chExt cx="2289498" cy="31502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6C6138-01A8-4F2D-9A41-240B4CA2E771}"/>
                </a:ext>
              </a:extLst>
            </p:cNvPr>
            <p:cNvSpPr txBox="1"/>
            <p:nvPr/>
          </p:nvSpPr>
          <p:spPr>
            <a:xfrm>
              <a:off x="4035810" y="2641790"/>
              <a:ext cx="2213713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공원 현황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4FB97FA-AD18-4250-8DD1-D080E0A0A513}"/>
                </a:ext>
              </a:extLst>
            </p:cNvPr>
            <p:cNvGrpSpPr/>
            <p:nvPr/>
          </p:nvGrpSpPr>
          <p:grpSpPr>
            <a:xfrm>
              <a:off x="3960025" y="2743240"/>
              <a:ext cx="112034" cy="97559"/>
              <a:chOff x="5637187" y="2898790"/>
              <a:chExt cx="1076064" cy="862918"/>
            </a:xfrm>
          </p:grpSpPr>
          <p:sp>
            <p:nvSpPr>
              <p:cNvPr id="73" name="자유형: 도형 319">
                <a:extLst>
                  <a:ext uri="{FF2B5EF4-FFF2-40B4-BE49-F238E27FC236}">
                    <a16:creationId xmlns:a16="http://schemas.microsoft.com/office/drawing/2014/main" id="{066874C7-3EDA-4685-9D0A-0918EB2D1D36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4" name="사각형: 잘린 한쪽 모서리 53">
                <a:extLst>
                  <a:ext uri="{FF2B5EF4-FFF2-40B4-BE49-F238E27FC236}">
                    <a16:creationId xmlns:a16="http://schemas.microsoft.com/office/drawing/2014/main" id="{087FFFBC-FC88-4A5A-9450-E6EBDC3BE39A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727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13838</TotalTime>
  <Words>819</Words>
  <Application>Microsoft Office PowerPoint</Application>
  <PresentationFormat>화면 슬라이드 쇼(4:3)</PresentationFormat>
  <Paragraphs>224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3" baseType="lpstr">
      <vt:lpstr>에스코어 드림 5 Medium</vt:lpstr>
      <vt:lpstr>Arial</vt:lpstr>
      <vt:lpstr>나눔바른고딕</vt:lpstr>
      <vt:lpstr>Wingdings</vt:lpstr>
      <vt:lpstr>Calibri Light</vt:lpstr>
      <vt:lpstr>맑은 고딕</vt:lpstr>
      <vt:lpstr>에스코어 드림 7 ExtraBold</vt:lpstr>
      <vt:lpstr>나눔스퀘어_ac ExtraBold</vt:lpstr>
      <vt:lpstr>맑은 고딕</vt:lpstr>
      <vt:lpstr>휴먼매직체</vt:lpstr>
      <vt:lpstr>나눔스퀘어_ac</vt:lpstr>
      <vt:lpstr>나눔스퀘어_ac Bold</vt:lpstr>
      <vt:lpstr>굴림체</vt:lpstr>
      <vt:lpstr>더페이스샵 잉크립퀴드체</vt:lpstr>
      <vt:lpstr>Calibri</vt:lpstr>
      <vt:lpstr>Eras Bold ITC</vt:lpstr>
      <vt:lpstr>Office 테마</vt:lpstr>
      <vt:lpstr>나 홀로  산다</vt:lpstr>
      <vt:lpstr>1인가구 ?</vt:lpstr>
      <vt:lpstr>PowerPoint 프레젠테이션</vt:lpstr>
      <vt:lpstr>PowerPoint 프레젠테이션</vt:lpstr>
      <vt:lpstr>팀원 소개</vt:lpstr>
      <vt:lpstr>분석 활용 도구</vt:lpstr>
      <vt:lpstr>데이터 수집</vt:lpstr>
      <vt:lpstr>데이터 수집</vt:lpstr>
      <vt:lpstr>데이터 수집</vt:lpstr>
      <vt:lpstr>들어가기 앞서..</vt:lpstr>
      <vt:lpstr>들어가기 앞서..</vt:lpstr>
      <vt:lpstr>PowerPoint 프레젠테이션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PowerPoint 프레젠테이션</vt:lpstr>
      <vt:lpstr>데이터 분석</vt:lpstr>
      <vt:lpstr>데이터 분석</vt:lpstr>
      <vt:lpstr>데이터 분석</vt:lpstr>
      <vt:lpstr>데이터 분석</vt:lpstr>
      <vt:lpstr>데이터 분석</vt:lpstr>
      <vt:lpstr>PowerPoint 프레젠테이션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PowerPoint 프레젠테이션</vt:lpstr>
      <vt:lpstr>자체 평가 의견</vt:lpstr>
      <vt:lpstr>저희 프로젝트를  끝까지 봐주시어  감사의 말씀 올립니다!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 </cp:lastModifiedBy>
  <cp:revision>93</cp:revision>
  <dcterms:created xsi:type="dcterms:W3CDTF">2010-02-01T08:03:16Z</dcterms:created>
  <dcterms:modified xsi:type="dcterms:W3CDTF">2022-04-11T06:21:10Z</dcterms:modified>
  <cp:category>www.slidemembers.com</cp:category>
</cp:coreProperties>
</file>